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sldIdLst>
    <p:sldId id="301" r:id="rId2"/>
    <p:sldId id="314" r:id="rId3"/>
    <p:sldId id="389" r:id="rId4"/>
    <p:sldId id="396" r:id="rId5"/>
    <p:sldId id="443" r:id="rId6"/>
    <p:sldId id="403" r:id="rId7"/>
    <p:sldId id="444" r:id="rId8"/>
    <p:sldId id="398" r:id="rId9"/>
    <p:sldId id="404" r:id="rId10"/>
    <p:sldId id="399" r:id="rId11"/>
    <p:sldId id="405" r:id="rId12"/>
    <p:sldId id="426" r:id="rId13"/>
    <p:sldId id="445" r:id="rId14"/>
    <p:sldId id="446" r:id="rId15"/>
    <p:sldId id="400" r:id="rId16"/>
    <p:sldId id="401" r:id="rId17"/>
    <p:sldId id="447" r:id="rId18"/>
    <p:sldId id="402" r:id="rId19"/>
    <p:sldId id="406" r:id="rId20"/>
    <p:sldId id="407" r:id="rId21"/>
    <p:sldId id="422" r:id="rId22"/>
    <p:sldId id="423" r:id="rId23"/>
    <p:sldId id="430" r:id="rId24"/>
    <p:sldId id="448" r:id="rId25"/>
    <p:sldId id="449" r:id="rId26"/>
    <p:sldId id="409" r:id="rId27"/>
    <p:sldId id="411" r:id="rId28"/>
    <p:sldId id="412" r:id="rId29"/>
    <p:sldId id="424" r:id="rId30"/>
    <p:sldId id="414" r:id="rId31"/>
    <p:sldId id="415" r:id="rId32"/>
    <p:sldId id="425" r:id="rId33"/>
    <p:sldId id="433" r:id="rId34"/>
    <p:sldId id="434" r:id="rId35"/>
    <p:sldId id="450" r:id="rId36"/>
    <p:sldId id="29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43"/>
    <p:restoredTop sz="94641"/>
  </p:normalViewPr>
  <p:slideViewPr>
    <p:cSldViewPr snapToGrid="0" snapToObjects="1">
      <p:cViewPr varScale="1">
        <p:scale>
          <a:sx n="104" d="100"/>
          <a:sy n="104" d="100"/>
        </p:scale>
        <p:origin x="240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1D68B-27E3-2246-B117-3EA6F626EE98}" type="datetimeFigureOut">
              <a:rPr lang="en-US" smtClean="0"/>
              <a:t>4/27/23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8B78-1E40-2641-BD19-FC681680A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56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C8B78-1E40-2641-BD19-FC681680A44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137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EFC6E243-37D6-6148-838F-60217A9E6D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0EB5F8-3C89-2545-BF90-A1535C549A15}" type="slidenum">
              <a:rPr lang="en-US" altLang="ko-KR" smtClean="0">
                <a:ea typeface="Gulim" panose="020B0600000101010101" pitchFamily="34" charset="-127"/>
              </a:rPr>
              <a:pPr>
                <a:spcBef>
                  <a:spcPct val="0"/>
                </a:spcBef>
              </a:pPr>
              <a:t>36</a:t>
            </a:fld>
            <a:endParaRPr lang="en-US" altLang="ko-KR">
              <a:ea typeface="Gulim" panose="020B0600000101010101" pitchFamily="34" charset="-127"/>
            </a:endParaRPr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8FA184D2-6899-8D41-9A2B-ECC0394B44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9DDBBF5D-EA64-4B4D-94F1-9F2397D762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ko-KR" altLang="en-US">
              <a:latin typeface="Arial" panose="020B0604020202020204" pitchFamily="34" charset="0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69869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4/27/23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73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4/27/23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74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4/27/23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5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4/27/23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38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4/27/23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40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4/27/23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0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4/27/23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74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4/27/23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40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4/27/23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36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4/27/23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55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4/27/23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667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7627F-3D5C-BC4D-81EB-F66D97A96BC6}" type="datetimeFigureOut">
              <a:rPr lang="en-US" smtClean="0"/>
              <a:t>4/27/23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207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D5A691F-B46C-C845-A0C0-9B77C87DF3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5300" y="673100"/>
            <a:ext cx="8674100" cy="5727700"/>
          </a:xfrm>
        </p:spPr>
        <p:txBody>
          <a:bodyPr>
            <a:normAutofit/>
          </a:bodyPr>
          <a:lstStyle/>
          <a:p>
            <a:pPr>
              <a:spcBef>
                <a:spcPts val="2000"/>
              </a:spcBef>
              <a:defRPr/>
            </a:pP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</a:rPr>
              <a:t>Department of International Studies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800" b="1" dirty="0">
              <a:solidFill>
                <a:srgbClr val="FFFFFF"/>
              </a:solidFill>
              <a:latin typeface="Microsoft Sans Serif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en-US" b="1" dirty="0">
              <a:solidFill>
                <a:srgbClr val="FFFFFF"/>
              </a:solidFill>
              <a:latin typeface="Microsoft Sans Serif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en-US" b="1" dirty="0">
              <a:solidFill>
                <a:srgbClr val="FFFFFF"/>
              </a:solidFill>
              <a:latin typeface="Microsoft Sans Serif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en-US" b="1" dirty="0">
              <a:solidFill>
                <a:srgbClr val="FFFFFF"/>
              </a:solidFill>
              <a:latin typeface="Microsoft Sans Serif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en-US" b="1" dirty="0">
              <a:solidFill>
                <a:srgbClr val="FFFFFF"/>
              </a:solidFill>
              <a:latin typeface="Microsoft Sans Serif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en-US" b="1" dirty="0">
              <a:solidFill>
                <a:srgbClr val="FFFFFF"/>
              </a:solidFill>
              <a:latin typeface="Microsoft Sans Serif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en-US" b="1" dirty="0">
              <a:solidFill>
                <a:srgbClr val="FFFFFF"/>
              </a:solidFill>
              <a:latin typeface="Microsoft Sans Serif" panose="020B0604020202020204" pitchFamily="34" charset="0"/>
              <a:ea typeface="ＭＳ Ｐゴシック" panose="020B0600070205080204" pitchFamily="34" charset="-128"/>
            </a:endParaRPr>
          </a:p>
          <a:p>
            <a:pPr>
              <a:spcBef>
                <a:spcPts val="2000"/>
              </a:spcBef>
              <a:defRPr/>
            </a:pPr>
            <a:endParaRPr lang="en-US" altLang="en-US" sz="2800" dirty="0">
              <a:solidFill>
                <a:srgbClr val="FFFFFF"/>
              </a:solidFill>
              <a:effectLst>
                <a:outerShdw blurRad="38100" dist="38100" dir="2700000" algn="tl">
                  <a:srgbClr val="1F497D"/>
                </a:outerShdw>
              </a:effectLst>
              <a:ea typeface="ＭＳ Ｐゴシック" panose="020B0600070205080204" pitchFamily="34" charset="-128"/>
            </a:endParaRPr>
          </a:p>
          <a:p>
            <a:pPr>
              <a:spcBef>
                <a:spcPts val="2000"/>
              </a:spcBef>
              <a:defRPr/>
            </a:pP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</a:rPr>
              <a:t>DIS ENGLISH 1 – Week 12 – 20MAY2021</a:t>
            </a:r>
          </a:p>
        </p:txBody>
      </p:sp>
      <p:pic>
        <p:nvPicPr>
          <p:cNvPr id="14338" name="Picture 4">
            <a:extLst>
              <a:ext uri="{FF2B5EF4-FFF2-40B4-BE49-F238E27FC236}">
                <a16:creationId xmlns:a16="http://schemas.microsoft.com/office/drawing/2014/main" id="{1ADDEE89-E415-7B4B-AD6D-4410B729E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536700"/>
            <a:ext cx="26416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48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A91E0383-908C-694E-A9FB-F0BBB600C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Chapter 7 – Practice 1</a:t>
            </a:r>
          </a:p>
        </p:txBody>
      </p:sp>
      <p:pic>
        <p:nvPicPr>
          <p:cNvPr id="23554" name="Content Placeholder 5">
            <a:extLst>
              <a:ext uri="{FF2B5EF4-FFF2-40B4-BE49-F238E27FC236}">
                <a16:creationId xmlns:a16="http://schemas.microsoft.com/office/drawing/2014/main" id="{A3D00C18-1034-5C45-83D1-40EFA11162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9900" y="2438401"/>
            <a:ext cx="6172200" cy="2632075"/>
          </a:xfrm>
        </p:spPr>
      </p:pic>
    </p:spTree>
    <p:extLst>
      <p:ext uri="{BB962C8B-B14F-4D97-AF65-F5344CB8AC3E}">
        <p14:creationId xmlns:p14="http://schemas.microsoft.com/office/powerpoint/2010/main" val="912219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EFFF9ABB-38CB-2D4D-9DB7-C340886E2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Chapter 7 – Practice 1 answers</a:t>
            </a:r>
          </a:p>
        </p:txBody>
      </p:sp>
      <p:pic>
        <p:nvPicPr>
          <p:cNvPr id="24578" name="Content Placeholder 5">
            <a:extLst>
              <a:ext uri="{FF2B5EF4-FFF2-40B4-BE49-F238E27FC236}">
                <a16:creationId xmlns:a16="http://schemas.microsoft.com/office/drawing/2014/main" id="{7B1F4D5C-C81A-4C4A-95B9-E73DAE70AA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9775" y="1690688"/>
            <a:ext cx="5632450" cy="4565395"/>
          </a:xfrm>
        </p:spPr>
      </p:pic>
    </p:spTree>
    <p:extLst>
      <p:ext uri="{BB962C8B-B14F-4D97-AF65-F5344CB8AC3E}">
        <p14:creationId xmlns:p14="http://schemas.microsoft.com/office/powerpoint/2010/main" val="1278517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37843071-1820-A64F-B8A6-1A2F873F5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Comparison / Contrast Chart </a:t>
            </a:r>
            <a:r>
              <a:rPr lang="en-US" altLang="en-US" sz="1800">
                <a:ea typeface="ＭＳ Ｐゴシック" panose="020B0600070205080204" pitchFamily="34" charset="-128"/>
              </a:rPr>
              <a:t>(p. 137)</a:t>
            </a:r>
          </a:p>
        </p:txBody>
      </p:sp>
      <p:pic>
        <p:nvPicPr>
          <p:cNvPr id="25602" name="Content Placeholder 4">
            <a:extLst>
              <a:ext uri="{FF2B5EF4-FFF2-40B4-BE49-F238E27FC236}">
                <a16:creationId xmlns:a16="http://schemas.microsoft.com/office/drawing/2014/main" id="{136333DE-D42B-7C4A-8084-A1E5AF69F1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1025" y="2057401"/>
            <a:ext cx="5949950" cy="3394075"/>
          </a:xfrm>
        </p:spPr>
      </p:pic>
    </p:spTree>
    <p:extLst>
      <p:ext uri="{BB962C8B-B14F-4D97-AF65-F5344CB8AC3E}">
        <p14:creationId xmlns:p14="http://schemas.microsoft.com/office/powerpoint/2010/main" val="3060826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0DB969B5-CD9C-E849-9C86-535DDCDFD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Point-by-Point Outline</a:t>
            </a:r>
          </a:p>
        </p:txBody>
      </p:sp>
      <p:pic>
        <p:nvPicPr>
          <p:cNvPr id="26626" name="Content Placeholder 4">
            <a:extLst>
              <a:ext uri="{FF2B5EF4-FFF2-40B4-BE49-F238E27FC236}">
                <a16:creationId xmlns:a16="http://schemas.microsoft.com/office/drawing/2014/main" id="{948DF2F5-C732-9B44-A2BC-0976464475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5389" y="1920876"/>
            <a:ext cx="4721225" cy="3725863"/>
          </a:xfrm>
        </p:spPr>
      </p:pic>
    </p:spTree>
    <p:extLst>
      <p:ext uri="{BB962C8B-B14F-4D97-AF65-F5344CB8AC3E}">
        <p14:creationId xmlns:p14="http://schemas.microsoft.com/office/powerpoint/2010/main" val="1883235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19AD3DEE-4BA0-2E45-BE4E-C0B9AEF1E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Block Organization</a:t>
            </a:r>
          </a:p>
        </p:txBody>
      </p:sp>
      <p:pic>
        <p:nvPicPr>
          <p:cNvPr id="27650" name="Content Placeholder 4">
            <a:extLst>
              <a:ext uri="{FF2B5EF4-FFF2-40B4-BE49-F238E27FC236}">
                <a16:creationId xmlns:a16="http://schemas.microsoft.com/office/drawing/2014/main" id="{F2484603-F02F-9842-BF19-A191086049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7525" y="2057400"/>
            <a:ext cx="6076950" cy="3175000"/>
          </a:xfrm>
        </p:spPr>
      </p:pic>
    </p:spTree>
    <p:extLst>
      <p:ext uri="{BB962C8B-B14F-4D97-AF65-F5344CB8AC3E}">
        <p14:creationId xmlns:p14="http://schemas.microsoft.com/office/powerpoint/2010/main" val="1697624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CFD737FF-22FB-104C-AC40-CCDB56F5E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Chapter 7 – Practice 2</a:t>
            </a:r>
          </a:p>
        </p:txBody>
      </p:sp>
      <p:pic>
        <p:nvPicPr>
          <p:cNvPr id="28674" name="Content Placeholder 10">
            <a:extLst>
              <a:ext uri="{FF2B5EF4-FFF2-40B4-BE49-F238E27FC236}">
                <a16:creationId xmlns:a16="http://schemas.microsoft.com/office/drawing/2014/main" id="{22BAFC2A-1650-2645-AB8C-BE94913D61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4825" y="2057401"/>
            <a:ext cx="6102350" cy="3394075"/>
          </a:xfrm>
        </p:spPr>
      </p:pic>
    </p:spTree>
    <p:extLst>
      <p:ext uri="{BB962C8B-B14F-4D97-AF65-F5344CB8AC3E}">
        <p14:creationId xmlns:p14="http://schemas.microsoft.com/office/powerpoint/2010/main" val="3326737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DC37F5B5-A3FA-C444-AB90-F1F4102CD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Chapter 7 – Practice 2 answers</a:t>
            </a:r>
          </a:p>
        </p:txBody>
      </p:sp>
      <p:pic>
        <p:nvPicPr>
          <p:cNvPr id="29698" name="Content Placeholder 5">
            <a:extLst>
              <a:ext uri="{FF2B5EF4-FFF2-40B4-BE49-F238E27FC236}">
                <a16:creationId xmlns:a16="http://schemas.microsoft.com/office/drawing/2014/main" id="{27087359-832B-0146-8CF3-C36ADD1145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69650" y="1521901"/>
            <a:ext cx="4422537" cy="2887099"/>
          </a:xfrm>
        </p:spPr>
      </p:pic>
      <p:pic>
        <p:nvPicPr>
          <p:cNvPr id="29699" name="Picture 8">
            <a:extLst>
              <a:ext uri="{FF2B5EF4-FFF2-40B4-BE49-F238E27FC236}">
                <a16:creationId xmlns:a16="http://schemas.microsoft.com/office/drawing/2014/main" id="{80E7BB29-EFBF-2241-98CF-B6FD32B26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650" y="4409000"/>
            <a:ext cx="4416784" cy="1561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1954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A5363-C8D5-3743-8543-EAE8A3E45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CC Signal Words </a:t>
            </a:r>
            <a:r>
              <a:rPr lang="en-US" sz="1650" dirty="0"/>
              <a:t>(p. 141)</a:t>
            </a:r>
          </a:p>
        </p:txBody>
      </p:sp>
      <p:pic>
        <p:nvPicPr>
          <p:cNvPr id="30722" name="Content Placeholder 4">
            <a:extLst>
              <a:ext uri="{FF2B5EF4-FFF2-40B4-BE49-F238E27FC236}">
                <a16:creationId xmlns:a16="http://schemas.microsoft.com/office/drawing/2014/main" id="{06A1A28C-EFCB-6F4F-AE1D-287F97D3E9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1989" y="2057401"/>
            <a:ext cx="5788025" cy="3394075"/>
          </a:xfrm>
        </p:spPr>
      </p:pic>
    </p:spTree>
    <p:extLst>
      <p:ext uri="{BB962C8B-B14F-4D97-AF65-F5344CB8AC3E}">
        <p14:creationId xmlns:p14="http://schemas.microsoft.com/office/powerpoint/2010/main" val="1137581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A294DD46-7F02-944C-8735-C05716330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Chapter 7 – Practice 3</a:t>
            </a:r>
          </a:p>
        </p:txBody>
      </p:sp>
      <p:pic>
        <p:nvPicPr>
          <p:cNvPr id="31746" name="Content Placeholder 5">
            <a:extLst>
              <a:ext uri="{FF2B5EF4-FFF2-40B4-BE49-F238E27FC236}">
                <a16:creationId xmlns:a16="http://schemas.microsoft.com/office/drawing/2014/main" id="{9BC09449-4598-5740-8800-680CB233CA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9900" y="2212976"/>
            <a:ext cx="6357938" cy="957263"/>
          </a:xfrm>
        </p:spPr>
      </p:pic>
    </p:spTree>
    <p:extLst>
      <p:ext uri="{BB962C8B-B14F-4D97-AF65-F5344CB8AC3E}">
        <p14:creationId xmlns:p14="http://schemas.microsoft.com/office/powerpoint/2010/main" val="3885415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3B4799FF-5918-A44D-B38A-D8EC1973F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Chapter 7 – Practice 3 answers</a:t>
            </a:r>
          </a:p>
        </p:txBody>
      </p:sp>
      <p:pic>
        <p:nvPicPr>
          <p:cNvPr id="32770" name="Content Placeholder 5">
            <a:extLst>
              <a:ext uri="{FF2B5EF4-FFF2-40B4-BE49-F238E27FC236}">
                <a16:creationId xmlns:a16="http://schemas.microsoft.com/office/drawing/2014/main" id="{2C1ED963-1801-984A-B37D-CF3678592C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09950" y="2103438"/>
            <a:ext cx="5372100" cy="2493962"/>
          </a:xfrm>
        </p:spPr>
      </p:pic>
    </p:spTree>
    <p:extLst>
      <p:ext uri="{BB962C8B-B14F-4D97-AF65-F5344CB8AC3E}">
        <p14:creationId xmlns:p14="http://schemas.microsoft.com/office/powerpoint/2010/main" val="164677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D9276-01E0-2D48-9387-19559F71E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b="1" kern="1600" spc="100" dirty="0">
                <a:effectLst>
                  <a:glow rad="101600">
                    <a:schemeClr val="bg2">
                      <a:lumMod val="2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Calibri"/>
              </a:rPr>
              <a:t>Week 13 schedule</a:t>
            </a:r>
            <a:endParaRPr lang="en-US" b="1" dirty="0">
              <a:cs typeface="Calibri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9B57EA0-E727-A04D-B9E0-95D5C56ADE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9473" y="1825625"/>
            <a:ext cx="8633054" cy="4351338"/>
          </a:xfrm>
        </p:spPr>
      </p:pic>
    </p:spTree>
    <p:extLst>
      <p:ext uri="{BB962C8B-B14F-4D97-AF65-F5344CB8AC3E}">
        <p14:creationId xmlns:p14="http://schemas.microsoft.com/office/powerpoint/2010/main" val="1709325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9046939D-6019-AC49-92E2-549340A6F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Chapter 7 – Practice 4</a:t>
            </a:r>
          </a:p>
        </p:txBody>
      </p:sp>
      <p:pic>
        <p:nvPicPr>
          <p:cNvPr id="33794" name="Content Placeholder 5">
            <a:extLst>
              <a:ext uri="{FF2B5EF4-FFF2-40B4-BE49-F238E27FC236}">
                <a16:creationId xmlns:a16="http://schemas.microsoft.com/office/drawing/2014/main" id="{201C9758-F5FE-FB49-89DD-CB029D562D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9900" y="2420939"/>
            <a:ext cx="6172200" cy="2668587"/>
          </a:xfrm>
        </p:spPr>
      </p:pic>
    </p:spTree>
    <p:extLst>
      <p:ext uri="{BB962C8B-B14F-4D97-AF65-F5344CB8AC3E}">
        <p14:creationId xmlns:p14="http://schemas.microsoft.com/office/powerpoint/2010/main" val="1268553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A65D776F-A3D9-364C-AFD7-0EB98C880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Chapter 7 – Practice 4 answers</a:t>
            </a:r>
          </a:p>
        </p:txBody>
      </p:sp>
      <p:pic>
        <p:nvPicPr>
          <p:cNvPr id="34818" name="Content Placeholder 4">
            <a:extLst>
              <a:ext uri="{FF2B5EF4-FFF2-40B4-BE49-F238E27FC236}">
                <a16:creationId xmlns:a16="http://schemas.microsoft.com/office/drawing/2014/main" id="{432E480E-CC79-5B43-A5B9-5D20FB08DB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0914" y="2020888"/>
            <a:ext cx="5210175" cy="3090862"/>
          </a:xfrm>
        </p:spPr>
      </p:pic>
    </p:spTree>
    <p:extLst>
      <p:ext uri="{BB962C8B-B14F-4D97-AF65-F5344CB8AC3E}">
        <p14:creationId xmlns:p14="http://schemas.microsoft.com/office/powerpoint/2010/main" val="4200526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DB605-0D69-8D40-88E7-C8E855517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Chapter 7 – Practice 4 answers (</a:t>
            </a:r>
            <a:r>
              <a:rPr lang="en-US" dirty="0" err="1"/>
              <a:t>con’t</a:t>
            </a:r>
            <a:r>
              <a:rPr lang="en-US" dirty="0"/>
              <a:t>)</a:t>
            </a:r>
          </a:p>
        </p:txBody>
      </p:sp>
      <p:pic>
        <p:nvPicPr>
          <p:cNvPr id="35842" name="Content Placeholder 4">
            <a:extLst>
              <a:ext uri="{FF2B5EF4-FFF2-40B4-BE49-F238E27FC236}">
                <a16:creationId xmlns:a16="http://schemas.microsoft.com/office/drawing/2014/main" id="{EA2A9F1A-D0A5-FE42-A224-C01867C13C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0925" y="2166938"/>
            <a:ext cx="5010150" cy="2849562"/>
          </a:xfrm>
        </p:spPr>
      </p:pic>
    </p:spTree>
    <p:extLst>
      <p:ext uri="{BB962C8B-B14F-4D97-AF65-F5344CB8AC3E}">
        <p14:creationId xmlns:p14="http://schemas.microsoft.com/office/powerpoint/2010/main" val="32971738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DC9C4-FA42-A04F-8A1B-517316E0C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Contrast Signal Words </a:t>
            </a:r>
            <a:r>
              <a:rPr lang="en-US" sz="1650" dirty="0"/>
              <a:t>(p. 143-144)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15DBD-91F6-154D-95BA-A00FC22F0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b="1" dirty="0"/>
              <a:t>TWO TYPES: </a:t>
            </a:r>
          </a:p>
          <a:p>
            <a:pPr marL="385763" indent="-385763">
              <a:buFont typeface="Arial" panose="020B0604020202020204" pitchFamily="34" charset="0"/>
              <a:buAutoNum type="arabicParenR"/>
              <a:defRPr/>
            </a:pPr>
            <a:r>
              <a:rPr lang="en-US" dirty="0"/>
              <a:t>Concession Words</a:t>
            </a:r>
          </a:p>
          <a:p>
            <a:pPr marL="385763" indent="-385763">
              <a:buFont typeface="Arial" panose="020B0604020202020204" pitchFamily="34" charset="0"/>
              <a:buAutoNum type="arabicParenR"/>
              <a:defRPr/>
            </a:pPr>
            <a:r>
              <a:rPr lang="en-US" dirty="0"/>
              <a:t>Direct Opposition</a:t>
            </a:r>
          </a:p>
        </p:txBody>
      </p:sp>
    </p:spTree>
    <p:extLst>
      <p:ext uri="{BB962C8B-B14F-4D97-AF65-F5344CB8AC3E}">
        <p14:creationId xmlns:p14="http://schemas.microsoft.com/office/powerpoint/2010/main" val="3285698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Content Placeholder 4">
            <a:extLst>
              <a:ext uri="{FF2B5EF4-FFF2-40B4-BE49-F238E27FC236}">
                <a16:creationId xmlns:a16="http://schemas.microsoft.com/office/drawing/2014/main" id="{AF830811-7097-D845-A459-ADB2022650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4963" y="1047750"/>
            <a:ext cx="6515100" cy="4806950"/>
          </a:xfrm>
        </p:spPr>
      </p:pic>
    </p:spTree>
    <p:extLst>
      <p:ext uri="{BB962C8B-B14F-4D97-AF65-F5344CB8AC3E}">
        <p14:creationId xmlns:p14="http://schemas.microsoft.com/office/powerpoint/2010/main" val="3014296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Content Placeholder 4">
            <a:extLst>
              <a:ext uri="{FF2B5EF4-FFF2-40B4-BE49-F238E27FC236}">
                <a16:creationId xmlns:a16="http://schemas.microsoft.com/office/drawing/2014/main" id="{C7EE4EEA-0C0D-AC4F-8D5E-7641C5D083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4589" y="1063626"/>
            <a:ext cx="4822825" cy="4767263"/>
          </a:xfrm>
        </p:spPr>
      </p:pic>
    </p:spTree>
    <p:extLst>
      <p:ext uri="{BB962C8B-B14F-4D97-AF65-F5344CB8AC3E}">
        <p14:creationId xmlns:p14="http://schemas.microsoft.com/office/powerpoint/2010/main" val="2786980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47BEE0A0-8690-CD43-9D91-2FBB1B3C7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Chapter 7 – Practice 5</a:t>
            </a:r>
          </a:p>
        </p:txBody>
      </p:sp>
      <p:pic>
        <p:nvPicPr>
          <p:cNvPr id="39938" name="Content Placeholder 10">
            <a:extLst>
              <a:ext uri="{FF2B5EF4-FFF2-40B4-BE49-F238E27FC236}">
                <a16:creationId xmlns:a16="http://schemas.microsoft.com/office/drawing/2014/main" id="{E4A1AE59-53B8-934A-B508-5AA1E0CB62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9900" y="2243138"/>
            <a:ext cx="6172200" cy="882650"/>
          </a:xfrm>
        </p:spPr>
      </p:pic>
    </p:spTree>
    <p:extLst>
      <p:ext uri="{BB962C8B-B14F-4D97-AF65-F5344CB8AC3E}">
        <p14:creationId xmlns:p14="http://schemas.microsoft.com/office/powerpoint/2010/main" val="38982127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4D1492A0-C67D-F04A-BB1E-31696BCD6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Chapter 7 – Practice 5 answers</a:t>
            </a:r>
          </a:p>
        </p:txBody>
      </p:sp>
      <p:pic>
        <p:nvPicPr>
          <p:cNvPr id="40962" name="Content Placeholder 10">
            <a:extLst>
              <a:ext uri="{FF2B5EF4-FFF2-40B4-BE49-F238E27FC236}">
                <a16:creationId xmlns:a16="http://schemas.microsoft.com/office/drawing/2014/main" id="{B560DCDB-6A69-0C4F-94EE-27E5BB2302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02014" y="2290763"/>
            <a:ext cx="5387975" cy="1903412"/>
          </a:xfrm>
        </p:spPr>
      </p:pic>
    </p:spTree>
    <p:extLst>
      <p:ext uri="{BB962C8B-B14F-4D97-AF65-F5344CB8AC3E}">
        <p14:creationId xmlns:p14="http://schemas.microsoft.com/office/powerpoint/2010/main" val="36335222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3BFC9268-07DA-434C-A8AC-8C6B4F392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Chapter 7 – Practice 6</a:t>
            </a:r>
          </a:p>
        </p:txBody>
      </p:sp>
      <p:pic>
        <p:nvPicPr>
          <p:cNvPr id="41986" name="Content Placeholder 5">
            <a:extLst>
              <a:ext uri="{FF2B5EF4-FFF2-40B4-BE49-F238E27FC236}">
                <a16:creationId xmlns:a16="http://schemas.microsoft.com/office/drawing/2014/main" id="{96C5D53E-2C8A-5D43-81DE-44780E4836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9900" y="2263775"/>
            <a:ext cx="6172200" cy="882650"/>
          </a:xfrm>
        </p:spPr>
      </p:pic>
    </p:spTree>
    <p:extLst>
      <p:ext uri="{BB962C8B-B14F-4D97-AF65-F5344CB8AC3E}">
        <p14:creationId xmlns:p14="http://schemas.microsoft.com/office/powerpoint/2010/main" val="33996130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96116761-E750-B140-BAF1-8FE21D892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Chapter 7 – Practice 6 answers</a:t>
            </a:r>
          </a:p>
        </p:txBody>
      </p:sp>
      <p:pic>
        <p:nvPicPr>
          <p:cNvPr id="43010" name="Content Placeholder 4">
            <a:extLst>
              <a:ext uri="{FF2B5EF4-FFF2-40B4-BE49-F238E27FC236}">
                <a16:creationId xmlns:a16="http://schemas.microsoft.com/office/drawing/2014/main" id="{181DFA73-B714-5443-8751-2E3C6B996B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95664" y="2187575"/>
            <a:ext cx="5400675" cy="1957388"/>
          </a:xfrm>
        </p:spPr>
      </p:pic>
    </p:spTree>
    <p:extLst>
      <p:ext uri="{BB962C8B-B14F-4D97-AF65-F5344CB8AC3E}">
        <p14:creationId xmlns:p14="http://schemas.microsoft.com/office/powerpoint/2010/main" val="3002304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572C8C09-050A-5043-81BF-91B62CC11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>
                <a:ea typeface="ＭＳ Ｐゴシック" panose="020B0600070205080204" pitchFamily="34" charset="-128"/>
              </a:rPr>
              <a:t>1. Music Journal #9 - CC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4DD39B69-1D88-C747-9255-143531CE8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700" y="1690688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Please write for ~15-20’ [~400w] 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719F9447-1ECC-1E4F-8CD0-B3589F05B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0350" y="2481944"/>
            <a:ext cx="4686300" cy="300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366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0798B9F4-2481-954F-8D77-405C6D569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Chapter 7 – Practice 7</a:t>
            </a:r>
          </a:p>
        </p:txBody>
      </p:sp>
      <p:pic>
        <p:nvPicPr>
          <p:cNvPr id="44034" name="Content Placeholder 5">
            <a:extLst>
              <a:ext uri="{FF2B5EF4-FFF2-40B4-BE49-F238E27FC236}">
                <a16:creationId xmlns:a16="http://schemas.microsoft.com/office/drawing/2014/main" id="{94AD5982-0159-BA48-AC9C-BF8DE8CCF1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9900" y="2089151"/>
            <a:ext cx="6172200" cy="2562225"/>
          </a:xfrm>
        </p:spPr>
      </p:pic>
    </p:spTree>
    <p:extLst>
      <p:ext uri="{BB962C8B-B14F-4D97-AF65-F5344CB8AC3E}">
        <p14:creationId xmlns:p14="http://schemas.microsoft.com/office/powerpoint/2010/main" val="4058895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5B671565-79BD-0945-89CA-3A5896BB3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Chapter 7 – Practice 7 answers</a:t>
            </a:r>
          </a:p>
        </p:txBody>
      </p:sp>
      <p:pic>
        <p:nvPicPr>
          <p:cNvPr id="45058" name="Picture 5">
            <a:extLst>
              <a:ext uri="{FF2B5EF4-FFF2-40B4-BE49-F238E27FC236}">
                <a16:creationId xmlns:a16="http://schemas.microsoft.com/office/drawing/2014/main" id="{8FC645E1-2AB2-3143-95E5-B83948DFC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1790701"/>
            <a:ext cx="461010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4447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90C48-7FED-9F4E-A4B7-112B658F0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Chapter 7 – Practice 7 answers (</a:t>
            </a:r>
            <a:r>
              <a:rPr lang="en-US" dirty="0" err="1"/>
              <a:t>con’t</a:t>
            </a:r>
            <a:r>
              <a:rPr lang="en-US" dirty="0"/>
              <a:t>)</a:t>
            </a:r>
          </a:p>
        </p:txBody>
      </p:sp>
      <p:pic>
        <p:nvPicPr>
          <p:cNvPr id="46082" name="Content Placeholder 4">
            <a:extLst>
              <a:ext uri="{FF2B5EF4-FFF2-40B4-BE49-F238E27FC236}">
                <a16:creationId xmlns:a16="http://schemas.microsoft.com/office/drawing/2014/main" id="{D8272541-6B57-714D-9385-8614B82A96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3850" y="2057400"/>
            <a:ext cx="4237038" cy="3665538"/>
          </a:xfrm>
        </p:spPr>
      </p:pic>
    </p:spTree>
    <p:extLst>
      <p:ext uri="{BB962C8B-B14F-4D97-AF65-F5344CB8AC3E}">
        <p14:creationId xmlns:p14="http://schemas.microsoft.com/office/powerpoint/2010/main" val="31302148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EB730AC4-3876-3743-90A1-5F0152662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Chapter 7 – Practice 8</a:t>
            </a:r>
          </a:p>
        </p:txBody>
      </p:sp>
      <p:pic>
        <p:nvPicPr>
          <p:cNvPr id="47106" name="Content Placeholder 4">
            <a:extLst>
              <a:ext uri="{FF2B5EF4-FFF2-40B4-BE49-F238E27FC236}">
                <a16:creationId xmlns:a16="http://schemas.microsoft.com/office/drawing/2014/main" id="{1CC93A84-B098-A84A-864B-A8374A8E5F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1514" y="1920875"/>
            <a:ext cx="5768975" cy="3621088"/>
          </a:xfrm>
        </p:spPr>
      </p:pic>
    </p:spTree>
    <p:extLst>
      <p:ext uri="{BB962C8B-B14F-4D97-AF65-F5344CB8AC3E}">
        <p14:creationId xmlns:p14="http://schemas.microsoft.com/office/powerpoint/2010/main" val="30644914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A7E23A99-3FB2-2F49-8906-5A7098BE3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Chapter 7 – Practice 8 answers</a:t>
            </a:r>
          </a:p>
        </p:txBody>
      </p:sp>
      <p:pic>
        <p:nvPicPr>
          <p:cNvPr id="48130" name="Content Placeholder 4">
            <a:extLst>
              <a:ext uri="{FF2B5EF4-FFF2-40B4-BE49-F238E27FC236}">
                <a16:creationId xmlns:a16="http://schemas.microsoft.com/office/drawing/2014/main" id="{A83BF162-260E-3B4D-A7E5-40EDC2F2AD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25864" y="2073276"/>
            <a:ext cx="4740275" cy="2441575"/>
          </a:xfrm>
        </p:spPr>
      </p:pic>
    </p:spTree>
    <p:extLst>
      <p:ext uri="{BB962C8B-B14F-4D97-AF65-F5344CB8AC3E}">
        <p14:creationId xmlns:p14="http://schemas.microsoft.com/office/powerpoint/2010/main" val="3745504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CFFA0-8953-364D-9742-504183A3F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 (www.toddmat34.com)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B668B-EE4E-F24F-9DC3-779B32DD1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look at these files: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B8899E-04FB-964E-9BA3-7E17E7348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810" y="2840050"/>
            <a:ext cx="9814379" cy="232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936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9E22EA92-DEC0-1841-80C3-4A236F373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638" y="1"/>
            <a:ext cx="8229600" cy="1477963"/>
          </a:xfrm>
        </p:spPr>
        <p:txBody>
          <a:bodyPr/>
          <a:lstStyle/>
          <a:p>
            <a:pPr algn="ctr" eaLnBrk="1" hangingPunct="1"/>
            <a:r>
              <a:rPr lang="en-US" altLang="ko-KR" b="1" dirty="0">
                <a:solidFill>
                  <a:srgbClr val="FFFF00"/>
                </a:solidFill>
                <a:ea typeface="Gulim" panose="020B0600000101010101" pitchFamily="34" charset="-127"/>
              </a:rPr>
              <a:t>Homework – Due Week 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3B56AD-EDA7-C740-9870-124F6F0EA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988" y="1826912"/>
            <a:ext cx="923290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47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0F89DC30-4928-E84C-8CC7-EDCF0D627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  <a:ea typeface="ＭＳ Ｐゴシック" panose="020B0600070205080204" pitchFamily="34" charset="-128"/>
              </a:rPr>
              <a:t>MJ#9 – cover songs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DB0AE27C-10BE-DE44-A5A6-8FAAA3120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Compare-contrast two songs (Venn diagram).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I’ll play two songs today in class.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You can choose your own song from the folder (website) if you don’t like the two songs that are played in class. </a:t>
            </a:r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 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7411" name="Picture 4">
            <a:extLst>
              <a:ext uri="{FF2B5EF4-FFF2-40B4-BE49-F238E27FC236}">
                <a16:creationId xmlns:a16="http://schemas.microsoft.com/office/drawing/2014/main" id="{8C73FADA-6D37-6A4C-9302-78E3E80C3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981" y="5008563"/>
            <a:ext cx="1824038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563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C1B23F13-216F-3A42-A6E4-AFDBF6F8C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2. Chapter 7 Compare/Contrast Essays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8434" name="Picture 4">
            <a:extLst>
              <a:ext uri="{FF2B5EF4-FFF2-40B4-BE49-F238E27FC236}">
                <a16:creationId xmlns:a16="http://schemas.microsoft.com/office/drawing/2014/main" id="{1391687E-7ED5-6848-B412-49CB78072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63" y="2030413"/>
            <a:ext cx="2449512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>
            <a:extLst>
              <a:ext uri="{FF2B5EF4-FFF2-40B4-BE49-F238E27FC236}">
                <a16:creationId xmlns:a16="http://schemas.microsoft.com/office/drawing/2014/main" id="{B99F04C9-DB8A-0649-9433-A138257DA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14" y="2030413"/>
            <a:ext cx="2465387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6062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1DE2885D-9F8D-0546-BDFF-71BE90A25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Chapter 7 - Objectives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9458" name="Content Placeholder 2">
            <a:extLst>
              <a:ext uri="{FF2B5EF4-FFF2-40B4-BE49-F238E27FC236}">
                <a16:creationId xmlns:a16="http://schemas.microsoft.com/office/drawing/2014/main" id="{C6710765-A45F-7E4E-99C0-AF3DB2416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93700">
              <a:buFont typeface="Wingdings" pitchFamily="2" charset="2"/>
              <a:buChar char=""/>
            </a:pPr>
            <a:r>
              <a:rPr lang="en-US" altLang="en-US" dirty="0">
                <a:solidFill>
                  <a:srgbClr val="000000"/>
                </a:solidFill>
                <a:latin typeface="Corbel" panose="020B0503020204020204" pitchFamily="34" charset="0"/>
                <a:ea typeface="ＭＳ Ｐゴシック" panose="020B0600070205080204" pitchFamily="34" charset="-128"/>
              </a:rPr>
              <a:t>Analyze a comparison / contrast (CC) essay</a:t>
            </a:r>
          </a:p>
          <a:p>
            <a:pPr marL="393700">
              <a:buFont typeface="Wingdings" pitchFamily="2" charset="2"/>
              <a:buChar char=""/>
            </a:pPr>
            <a:r>
              <a:rPr lang="en-US" altLang="en-US" dirty="0">
                <a:solidFill>
                  <a:srgbClr val="000000"/>
                </a:solidFill>
                <a:latin typeface="Corbel" panose="020B0503020204020204" pitchFamily="34" charset="0"/>
                <a:ea typeface="ＭＳ Ｐゴシック" panose="020B0600070205080204" pitchFamily="34" charset="-128"/>
              </a:rPr>
              <a:t>Construct a thesis statement for a CC essay</a:t>
            </a:r>
          </a:p>
          <a:p>
            <a:pPr marL="393700">
              <a:buFont typeface="Wingdings" pitchFamily="2" charset="2"/>
              <a:buChar char=""/>
            </a:pPr>
            <a:r>
              <a:rPr lang="en-US" altLang="en-US" dirty="0">
                <a:solidFill>
                  <a:srgbClr val="000000"/>
                </a:solidFill>
                <a:latin typeface="Corbel" panose="020B0503020204020204" pitchFamily="34" charset="0"/>
                <a:ea typeface="ＭＳ Ｐゴシック" panose="020B0600070205080204" pitchFamily="34" charset="-128"/>
              </a:rPr>
              <a:t>Organize a CC essay</a:t>
            </a:r>
          </a:p>
          <a:p>
            <a:pPr marL="393700">
              <a:buFont typeface="Wingdings" pitchFamily="2" charset="2"/>
              <a:buChar char=""/>
            </a:pPr>
            <a:r>
              <a:rPr lang="en-US" altLang="en-US" dirty="0">
                <a:solidFill>
                  <a:srgbClr val="000000"/>
                </a:solidFill>
                <a:latin typeface="Corbel" panose="020B0503020204020204" pitchFamily="34" charset="0"/>
                <a:ea typeface="ＭＳ Ｐゴシック" panose="020B0600070205080204" pitchFamily="34" charset="-128"/>
              </a:rPr>
              <a:t>Use comparison signals to connect similar ideas</a:t>
            </a:r>
          </a:p>
          <a:p>
            <a:pPr marL="393700">
              <a:buFont typeface="Wingdings" pitchFamily="2" charset="2"/>
              <a:buChar char=""/>
            </a:pPr>
            <a:r>
              <a:rPr lang="en-US" altLang="en-US" dirty="0">
                <a:solidFill>
                  <a:srgbClr val="000000"/>
                </a:solidFill>
                <a:latin typeface="Corbel" panose="020B0503020204020204" pitchFamily="34" charset="0"/>
                <a:ea typeface="ＭＳ Ｐゴシック" panose="020B0600070205080204" pitchFamily="34" charset="-128"/>
              </a:rPr>
              <a:t>Use contrast signals to connect different ideas</a:t>
            </a:r>
          </a:p>
          <a:p>
            <a:pPr marL="393700">
              <a:buFont typeface="Wingdings" pitchFamily="2" charset="2"/>
              <a:buChar char=""/>
            </a:pPr>
            <a:r>
              <a:rPr lang="en-US" altLang="en-US" dirty="0">
                <a:solidFill>
                  <a:srgbClr val="000000"/>
                </a:solidFill>
                <a:latin typeface="Corbel" panose="020B0503020204020204" pitchFamily="34" charset="0"/>
                <a:ea typeface="ＭＳ Ｐゴシック" panose="020B0600070205080204" pitchFamily="34" charset="-128"/>
              </a:rPr>
              <a:t>Write, revise, and edit a CC essay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3F9B59-86D3-3844-BB35-15B0F81E5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564" y="827313"/>
            <a:ext cx="4252020" cy="562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80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51DABF61-0421-D949-A01B-53EAD644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Writing model </a:t>
            </a:r>
            <a:r>
              <a:rPr lang="en-US" altLang="en-US" sz="2100">
                <a:ea typeface="ＭＳ Ｐゴシック" panose="020B0600070205080204" pitchFamily="34" charset="-128"/>
              </a:rPr>
              <a:t>(p. 134-135)</a:t>
            </a:r>
          </a:p>
        </p:txBody>
      </p:sp>
      <p:pic>
        <p:nvPicPr>
          <p:cNvPr id="20482" name="Content Placeholder 6">
            <a:extLst>
              <a:ext uri="{FF2B5EF4-FFF2-40B4-BE49-F238E27FC236}">
                <a16:creationId xmlns:a16="http://schemas.microsoft.com/office/drawing/2014/main" id="{A022D3BC-569F-BD41-AB85-95BD23251C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8587" y="1781174"/>
            <a:ext cx="6854825" cy="4337181"/>
          </a:xfrm>
        </p:spPr>
      </p:pic>
    </p:spTree>
    <p:extLst>
      <p:ext uri="{BB962C8B-B14F-4D97-AF65-F5344CB8AC3E}">
        <p14:creationId xmlns:p14="http://schemas.microsoft.com/office/powerpoint/2010/main" val="1255185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3C321488-C785-1741-9442-37E9B8AD6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Writing model questions</a:t>
            </a:r>
          </a:p>
        </p:txBody>
      </p:sp>
      <p:pic>
        <p:nvPicPr>
          <p:cNvPr id="21506" name="Content Placeholder 5">
            <a:extLst>
              <a:ext uri="{FF2B5EF4-FFF2-40B4-BE49-F238E27FC236}">
                <a16:creationId xmlns:a16="http://schemas.microsoft.com/office/drawing/2014/main" id="{E80E87E1-C6FD-2146-A097-3E8BEC965A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3487" y="2154238"/>
            <a:ext cx="9740313" cy="3154362"/>
          </a:xfrm>
        </p:spPr>
      </p:pic>
    </p:spTree>
    <p:extLst>
      <p:ext uri="{BB962C8B-B14F-4D97-AF65-F5344CB8AC3E}">
        <p14:creationId xmlns:p14="http://schemas.microsoft.com/office/powerpoint/2010/main" val="4210514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C641C929-1EBD-314C-99E0-0CA1166F7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Chapter 7 – Model answers</a:t>
            </a:r>
          </a:p>
        </p:txBody>
      </p:sp>
      <p:pic>
        <p:nvPicPr>
          <p:cNvPr id="22530" name="Content Placeholder 5">
            <a:extLst>
              <a:ext uri="{FF2B5EF4-FFF2-40B4-BE49-F238E27FC236}">
                <a16:creationId xmlns:a16="http://schemas.microsoft.com/office/drawing/2014/main" id="{4C64DE2F-B90D-8544-A2C3-22D08D5816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2533" y="1905001"/>
            <a:ext cx="7426934" cy="4196758"/>
          </a:xfrm>
        </p:spPr>
      </p:pic>
    </p:spTree>
    <p:extLst>
      <p:ext uri="{BB962C8B-B14F-4D97-AF65-F5344CB8AC3E}">
        <p14:creationId xmlns:p14="http://schemas.microsoft.com/office/powerpoint/2010/main" val="146866921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313</Words>
  <Application>Microsoft Macintosh PowerPoint</Application>
  <PresentationFormat>Widescreen</PresentationFormat>
  <Paragraphs>59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Gulim</vt:lpstr>
      <vt:lpstr>맑은 고딕</vt:lpstr>
      <vt:lpstr>ＭＳ Ｐゴシック</vt:lpstr>
      <vt:lpstr>Arial</vt:lpstr>
      <vt:lpstr>Calibri</vt:lpstr>
      <vt:lpstr>Calibri Light</vt:lpstr>
      <vt:lpstr>Corbel</vt:lpstr>
      <vt:lpstr>Microsoft Sans Serif</vt:lpstr>
      <vt:lpstr>Wingdings</vt:lpstr>
      <vt:lpstr>1_Office Theme</vt:lpstr>
      <vt:lpstr>PowerPoint Presentation</vt:lpstr>
      <vt:lpstr>Week 13 schedule</vt:lpstr>
      <vt:lpstr>1. Music Journal #9 - CC</vt:lpstr>
      <vt:lpstr>MJ#9 – cover songs</vt:lpstr>
      <vt:lpstr>2. Chapter 7 Compare/Contrast Essays</vt:lpstr>
      <vt:lpstr>Chapter 7 - Objectives</vt:lpstr>
      <vt:lpstr>Writing model (p. 134-135)</vt:lpstr>
      <vt:lpstr>Writing model questions</vt:lpstr>
      <vt:lpstr>Chapter 7 – Model answers</vt:lpstr>
      <vt:lpstr>Chapter 7 – Practice 1</vt:lpstr>
      <vt:lpstr>Chapter 7 – Practice 1 answers</vt:lpstr>
      <vt:lpstr>Comparison / Contrast Chart (p. 137)</vt:lpstr>
      <vt:lpstr>Point-by-Point Outline</vt:lpstr>
      <vt:lpstr>Block Organization</vt:lpstr>
      <vt:lpstr>Chapter 7 – Practice 2</vt:lpstr>
      <vt:lpstr>Chapter 7 – Practice 2 answers</vt:lpstr>
      <vt:lpstr>CC Signal Words (p. 141)</vt:lpstr>
      <vt:lpstr>Chapter 7 – Practice 3</vt:lpstr>
      <vt:lpstr>Chapter 7 – Practice 3 answers</vt:lpstr>
      <vt:lpstr>Chapter 7 – Practice 4</vt:lpstr>
      <vt:lpstr>Chapter 7 – Practice 4 answers</vt:lpstr>
      <vt:lpstr>Chapter 7 – Practice 4 answers (con’t)</vt:lpstr>
      <vt:lpstr>Contrast Signal Words (p. 143-144)</vt:lpstr>
      <vt:lpstr>PowerPoint Presentation</vt:lpstr>
      <vt:lpstr>PowerPoint Presentation</vt:lpstr>
      <vt:lpstr>Chapter 7 – Practice 5</vt:lpstr>
      <vt:lpstr>Chapter 7 – Practice 5 answers</vt:lpstr>
      <vt:lpstr>Chapter 7 – Practice 6</vt:lpstr>
      <vt:lpstr>Chapter 7 – Practice 6 answers</vt:lpstr>
      <vt:lpstr>Chapter 7 – Practice 7</vt:lpstr>
      <vt:lpstr>Chapter 7 – Practice 7 answers</vt:lpstr>
      <vt:lpstr>Chapter 7 – Practice 7 answers (con’t)</vt:lpstr>
      <vt:lpstr>Chapter 7 – Practice 8</vt:lpstr>
      <vt:lpstr>Chapter 7 – Practice 8 answers</vt:lpstr>
      <vt:lpstr>Website (www.toddmat34.com)</vt:lpstr>
      <vt:lpstr>Homework – Due Week 14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Todd Jobbitt</dc:creator>
  <cp:lastModifiedBy>Todd Jobbitt</cp:lastModifiedBy>
  <cp:revision>28</cp:revision>
  <cp:lastPrinted>2021-04-22T03:40:31Z</cp:lastPrinted>
  <dcterms:created xsi:type="dcterms:W3CDTF">2021-03-18T01:11:41Z</dcterms:created>
  <dcterms:modified xsi:type="dcterms:W3CDTF">2023-04-27T07:16:43Z</dcterms:modified>
</cp:coreProperties>
</file>