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303" r:id="rId2"/>
    <p:sldId id="309" r:id="rId3"/>
    <p:sldId id="312" r:id="rId4"/>
    <p:sldId id="313" r:id="rId5"/>
    <p:sldId id="314" r:id="rId6"/>
    <p:sldId id="315" r:id="rId7"/>
    <p:sldId id="317" r:id="rId8"/>
    <p:sldId id="318" r:id="rId9"/>
    <p:sldId id="319" r:id="rId10"/>
    <p:sldId id="320" r:id="rId11"/>
    <p:sldId id="316" r:id="rId12"/>
    <p:sldId id="326" r:id="rId13"/>
    <p:sldId id="321" r:id="rId14"/>
    <p:sldId id="322" r:id="rId15"/>
    <p:sldId id="323" r:id="rId16"/>
    <p:sldId id="32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2"/>
    <p:restoredTop sz="94740"/>
  </p:normalViewPr>
  <p:slideViewPr>
    <p:cSldViewPr snapToGrid="0" snapToObjects="1">
      <p:cViewPr varScale="1">
        <p:scale>
          <a:sx n="140" d="100"/>
          <a:sy n="140" d="100"/>
        </p:scale>
        <p:origin x="23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C6A5B-0E77-334C-9545-ABCD820B0B08}" type="datetimeFigureOut">
              <a:rPr lang="en-US" smtClean="0"/>
              <a:t>8/28/23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D5691-E66C-BA45-97B0-8B6B71AF2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9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D5691-E66C-BA45-97B0-8B6B71AF2C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74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2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3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6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3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8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8/28/23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7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8/28/23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25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8/28/23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1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8/28/23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9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8/28/23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8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8/28/23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5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35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Week 7 schedule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5493249-B6C4-194A-A27F-3332055A7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34" y="1825625"/>
            <a:ext cx="6013732" cy="4351338"/>
          </a:xfrm>
        </p:spPr>
      </p:pic>
    </p:spTree>
    <p:extLst>
      <p:ext uri="{BB962C8B-B14F-4D97-AF65-F5344CB8AC3E}">
        <p14:creationId xmlns:p14="http://schemas.microsoft.com/office/powerpoint/2010/main" val="2539441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F47A-D6EA-1041-92D5-C0D975E2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60B6C-DAC6-A34C-A7B7-F3B62425E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55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BFA85-FE14-D548-BD87-FC4C4598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1. Homework discussion – Chapter 6</a:t>
            </a:r>
            <a:endParaRPr lang="en-US" sz="3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E11717-DBFA-FC49-B59A-6400160DB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21" y="1825625"/>
            <a:ext cx="3682758" cy="4351338"/>
          </a:xfrm>
        </p:spPr>
      </p:pic>
    </p:spTree>
    <p:extLst>
      <p:ext uri="{BB962C8B-B14F-4D97-AF65-F5344CB8AC3E}">
        <p14:creationId xmlns:p14="http://schemas.microsoft.com/office/powerpoint/2010/main" val="3770968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6A302-19C7-2042-9C21-8019F48D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Q1-3 </a:t>
            </a:r>
            <a:r>
              <a:rPr lang="en-US" sz="4000" b="1" dirty="0"/>
              <a:t>(definition, preparation, goal)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0D087-7CB8-FC47-8B49-9D8083248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1. What is a persuasive speech?  (p. 89)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Any speech used to convince others to change their feelings, beliefs, or behavior (i.e.; the goal is to change or influence others).</a:t>
            </a:r>
          </a:p>
          <a:p>
            <a:pPr marL="0" indent="0">
              <a:buNone/>
            </a:pPr>
            <a:r>
              <a:rPr lang="en-US" b="1" dirty="0"/>
              <a:t>2.  What are the six steps for preparing a persuasive speech? (p. 90)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six steps are: </a:t>
            </a:r>
          </a:p>
          <a:p>
            <a:pPr marL="0" indent="0">
              <a:buNone/>
            </a:pPr>
            <a:r>
              <a:rPr lang="en-US" dirty="0"/>
              <a:t>1) determining your specific purpose; 2) choosing your topic;                3) analyzing your audience;                   4) gathering information;                              5) preparing visual aids;                         6) organizing your speech</a:t>
            </a:r>
          </a:p>
          <a:p>
            <a:pPr marL="0" indent="0">
              <a:buNone/>
            </a:pPr>
            <a:r>
              <a:rPr lang="en-US" b="1" dirty="0"/>
              <a:t>3. What is the general goal of persuasive speaking? A first step toward this? (p. 91)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The general goal is to convince the audience to change something – a belief, an opinion, or their behavior. First, decide what you want the audience to change (a belief, an opinion, feeling, behavior, etc.)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40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433B1-EA2A-724F-94F3-E68ADE186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Q4-5 </a:t>
            </a:r>
            <a:r>
              <a:rPr lang="en-US" sz="4000" b="1" dirty="0"/>
              <a:t>(purposes, topic consideration)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9CDF2-4B11-C545-8238-8C73689CE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90690"/>
            <a:ext cx="8063937" cy="47795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4. What are the three specific purposes for which to convince an audience? (p. 92) 	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1) To change the audience’s </a:t>
            </a:r>
            <a:r>
              <a:rPr lang="en-US" u="sng" dirty="0"/>
              <a:t>belief</a:t>
            </a:r>
            <a:r>
              <a:rPr lang="en-US" dirty="0"/>
              <a:t> that something is true or false (a reported fact is either true or false; something will or won’t happen; an event was represented accurately or inaccurately); </a:t>
            </a:r>
          </a:p>
          <a:p>
            <a:pPr marL="0" indent="0">
              <a:buNone/>
            </a:pPr>
            <a:r>
              <a:rPr lang="en-US" dirty="0"/>
              <a:t>2) To the change audience’s </a:t>
            </a:r>
            <a:r>
              <a:rPr lang="en-US" u="sng" dirty="0"/>
              <a:t>opinion</a:t>
            </a:r>
            <a:r>
              <a:rPr lang="en-US" dirty="0"/>
              <a:t> about something’s value (that something is good or bad, important or unimportant, fair or unfair, helpful/not helpful, </a:t>
            </a:r>
            <a:r>
              <a:rPr lang="en-US" dirty="0" err="1"/>
              <a:t>etc</a:t>
            </a:r>
            <a:r>
              <a:rPr lang="en-US" dirty="0"/>
              <a:t>,); </a:t>
            </a:r>
          </a:p>
          <a:p>
            <a:pPr marL="0" indent="0">
              <a:buNone/>
            </a:pPr>
            <a:r>
              <a:rPr lang="en-US" dirty="0"/>
              <a:t>3) To change audience’s </a:t>
            </a:r>
            <a:r>
              <a:rPr lang="en-US" u="sng" dirty="0"/>
              <a:t>behavior</a:t>
            </a:r>
            <a:r>
              <a:rPr lang="en-US" dirty="0"/>
              <a:t>: to either do something that are </a:t>
            </a:r>
            <a:r>
              <a:rPr lang="en-US" i="1" dirty="0"/>
              <a:t>not</a:t>
            </a:r>
            <a:r>
              <a:rPr lang="en-US" dirty="0"/>
              <a:t> doing now (should learn to scuba dive for a hobby, etc.) or to </a:t>
            </a:r>
            <a:r>
              <a:rPr lang="en-US" i="1" dirty="0"/>
              <a:t>stop</a:t>
            </a:r>
            <a:r>
              <a:rPr lang="en-US" dirty="0"/>
              <a:t> some behavior they currently practice (stop drinking coffee/cola).</a:t>
            </a:r>
          </a:p>
          <a:p>
            <a:pPr marL="0" indent="0">
              <a:buNone/>
            </a:pPr>
            <a:r>
              <a:rPr lang="en-US" b="1" dirty="0"/>
              <a:t>5. What should one consider when choosing a topic? (p. 94)	</a:t>
            </a: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dirty="0"/>
              <a:t>A presenter should:                                                                                                           1) choose a topic that really interests her &amp; that she feels strongly about;              2) suggest a little bit of a change in behavior, etc., not a complete change;                                        3) choose a topic that is controversial.</a:t>
            </a:r>
          </a:p>
        </p:txBody>
      </p:sp>
    </p:spTree>
    <p:extLst>
      <p:ext uri="{BB962C8B-B14F-4D97-AF65-F5344CB8AC3E}">
        <p14:creationId xmlns:p14="http://schemas.microsoft.com/office/powerpoint/2010/main" val="4226581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D163-F45D-C747-98EE-ACD37C53B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Q6-8 (audience analysis)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96529-446A-5C4A-AF73-F5E573C50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6. Why is audience analysis especially important? (p. 95)</a:t>
            </a:r>
            <a:r>
              <a:rPr lang="en-US" dirty="0"/>
              <a:t>			</a:t>
            </a:r>
          </a:p>
          <a:p>
            <a:pPr marL="0" indent="0">
              <a:buNone/>
            </a:pPr>
            <a:r>
              <a:rPr lang="en-US" dirty="0"/>
              <a:t>It helps one to learn as much as possible about the audience’s feelings and opinions toward the presented topic &gt; helps speaker prepare more effectively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7. What are three ways listeners may feel about a topic? (pp. 95-96) 		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Listener’s may:                                                                                                                 1) </a:t>
            </a:r>
            <a:r>
              <a:rPr lang="en-US" u="sng" dirty="0"/>
              <a:t>agree completely </a:t>
            </a:r>
            <a:r>
              <a:rPr lang="en-US" dirty="0"/>
              <a:t>(but if so, choose another topic);                                            2) </a:t>
            </a:r>
            <a:r>
              <a:rPr lang="en-US" u="sng" dirty="0"/>
              <a:t>be indifferent </a:t>
            </a:r>
            <a:r>
              <a:rPr lang="en-US" dirty="0"/>
              <a:t>(if so, find a way to interest/convince/persuade them)                           3) </a:t>
            </a:r>
            <a:r>
              <a:rPr lang="en-US" u="sng" dirty="0"/>
              <a:t>Disagree completely</a:t>
            </a:r>
            <a:r>
              <a:rPr lang="en-US" dirty="0"/>
              <a:t> (if so, find out why in order to convince them that their reasons are not good). 	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8. [Review] What are two main ways to gather speech material? (p. 97)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Within yourself (write down what you know) and outside yourself (do online research, interviews, check editorials) </a:t>
            </a:r>
          </a:p>
        </p:txBody>
      </p:sp>
    </p:spTree>
    <p:extLst>
      <p:ext uri="{BB962C8B-B14F-4D97-AF65-F5344CB8AC3E}">
        <p14:creationId xmlns:p14="http://schemas.microsoft.com/office/powerpoint/2010/main" val="89679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22101-8F80-3F4D-B72B-A17FC3CC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Q9-10 </a:t>
            </a:r>
            <a:r>
              <a:rPr lang="en-US" sz="4000" b="1" dirty="0"/>
              <a:t>(definition, preparation, goal)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C57B4-5745-2C49-927B-74B5FCE63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06064" cy="493399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9. What are some examples of visual aids? Why should they be used? (p. 98)</a:t>
            </a: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dirty="0"/>
              <a:t>Pictures, graphs, charts, survey results, diagrams, models, etc., or objects (real items related to your source) or even physical demonstrations. These can make a speech more interesting/help persuade the audience &gt; the audience can </a:t>
            </a:r>
            <a:r>
              <a:rPr lang="en-US" i="1" dirty="0"/>
              <a:t>see</a:t>
            </a:r>
            <a:r>
              <a:rPr lang="en-US" dirty="0"/>
              <a:t> the importance of what you are describing. </a:t>
            </a:r>
          </a:p>
          <a:p>
            <a:pPr marL="0" indent="0">
              <a:buNone/>
            </a:pPr>
            <a:r>
              <a:rPr lang="en-US" b="1" dirty="0"/>
              <a:t>10. What five steps should a speaker prepare before giving a persuasive speech? (p. 99)</a:t>
            </a:r>
            <a:endParaRPr lang="en-US" dirty="0"/>
          </a:p>
          <a:p>
            <a:r>
              <a:rPr lang="en-US" dirty="0"/>
              <a:t>Prepare an opener building on areas of agreement </a:t>
            </a:r>
            <a:r>
              <a:rPr lang="en-US" i="1" dirty="0"/>
              <a:t>(build trust with the audience: focus on common goals, problems or experiences)</a:t>
            </a:r>
            <a:endParaRPr lang="en-US" dirty="0"/>
          </a:p>
          <a:p>
            <a:r>
              <a:rPr lang="en-US" dirty="0"/>
              <a:t>Prepare a statement of purpose </a:t>
            </a:r>
            <a:r>
              <a:rPr lang="en-US" i="1" dirty="0"/>
              <a:t>(clearly state the specific purpose (thesis) of your speech</a:t>
            </a:r>
            <a:r>
              <a:rPr lang="en-US" dirty="0"/>
              <a:t>)</a:t>
            </a:r>
          </a:p>
          <a:p>
            <a:r>
              <a:rPr lang="en-US" dirty="0"/>
              <a:t>Prepare the body </a:t>
            </a:r>
            <a:r>
              <a:rPr lang="en-US" i="1" dirty="0"/>
              <a:t>(present evidence that will convince the audience to agree with you)  </a:t>
            </a:r>
            <a:r>
              <a:rPr lang="en-US" dirty="0"/>
              <a:t> </a:t>
            </a:r>
          </a:p>
          <a:p>
            <a:r>
              <a:rPr lang="en-US" dirty="0"/>
              <a:t>Prepare a summary </a:t>
            </a:r>
            <a:r>
              <a:rPr lang="en-US" i="1" dirty="0"/>
              <a:t>(summarize presented evidence &gt; ‘remind your audience why they agree with you’)</a:t>
            </a:r>
            <a:endParaRPr lang="en-US" dirty="0"/>
          </a:p>
          <a:p>
            <a:r>
              <a:rPr lang="en-US" dirty="0"/>
              <a:t>Prepare memorable concluding remarks </a:t>
            </a:r>
            <a:r>
              <a:rPr lang="en-US" i="1" dirty="0"/>
              <a:t>(remind your audience why they should change a belief, opinion, or behavior)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3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F5D1-1A49-044C-81B4-7D60949A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Homework – Due Week 8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BD7E12E-DD5E-FC4B-AA9E-BE8C75295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00974"/>
            <a:ext cx="7886700" cy="4200639"/>
          </a:xfrm>
        </p:spPr>
      </p:pic>
    </p:spTree>
    <p:extLst>
      <p:ext uri="{BB962C8B-B14F-4D97-AF65-F5344CB8AC3E}">
        <p14:creationId xmlns:p14="http://schemas.microsoft.com/office/powerpoint/2010/main" val="49028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1. Homework discussion – Chapter 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6CB185-9B60-7846-A05D-3EE695171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313" y="1825625"/>
            <a:ext cx="3715373" cy="4351338"/>
          </a:xfrm>
        </p:spPr>
      </p:pic>
    </p:spTree>
    <p:extLst>
      <p:ext uri="{BB962C8B-B14F-4D97-AF65-F5344CB8AC3E}">
        <p14:creationId xmlns:p14="http://schemas.microsoft.com/office/powerpoint/2010/main" val="211047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3048-0D12-7847-91F7-B0BB6DF1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Q1-3 (definition, steps, &amp; aspects)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6026C-0B81-AD4F-9A47-8C23EE5CB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140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1. What is an informative speech? What is the goal? (p. 64)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An </a:t>
            </a:r>
            <a:r>
              <a:rPr lang="en-US" b="1" dirty="0"/>
              <a:t>informative speech </a:t>
            </a:r>
            <a:r>
              <a:rPr lang="en-US" dirty="0"/>
              <a:t>is a speech that presents information to an audience (a report or summary, explanations, etc.) The </a:t>
            </a:r>
            <a:r>
              <a:rPr lang="en-US" b="1" dirty="0"/>
              <a:t>goal</a:t>
            </a:r>
            <a:r>
              <a:rPr lang="en-US" dirty="0"/>
              <a:t> is to state ideas simply, clearly, and interestingly, for understanding and remembrance (for audience retention).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2. What are the six steps for preparing an informative speech?  (p. 65)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1) Analyzing your audience, 2) choosing your topic, 3) narrowing     your topic, 4) gathering information, 5) preparing visual aids, and        6) organizing your speech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3. What five main aspects should you know about your audience? 	         </a:t>
            </a:r>
          </a:p>
          <a:p>
            <a:pPr marL="0" indent="0">
              <a:buNone/>
            </a:pPr>
            <a:r>
              <a:rPr lang="en-US" dirty="0"/>
              <a:t>The five aspects: 1) age range, 2) gender distribution, 3) occupation,             </a:t>
            </a:r>
          </a:p>
          <a:p>
            <a:pPr marL="0" indent="0">
              <a:buNone/>
            </a:pPr>
            <a:r>
              <a:rPr lang="en-US" dirty="0"/>
              <a:t>                               4) economic levels, and 5) general background. </a:t>
            </a:r>
          </a:p>
        </p:txBody>
      </p:sp>
    </p:spTree>
    <p:extLst>
      <p:ext uri="{BB962C8B-B14F-4D97-AF65-F5344CB8AC3E}">
        <p14:creationId xmlns:p14="http://schemas.microsoft.com/office/powerpoint/2010/main" val="2483352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7C179-2297-7A49-A892-09CFA9E21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Q4-6 (caution, 3 ways to choose, telling all)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3DEF6-E138-3C41-8B5D-202629AF3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4. What should a speaker avoid* (*2 items) when giving a speech? (p. 66)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Avoid </a:t>
            </a:r>
            <a:r>
              <a:rPr lang="en-US" u="sng" dirty="0"/>
              <a:t>statements</a:t>
            </a:r>
            <a:r>
              <a:rPr lang="en-US" dirty="0"/>
              <a:t> (“girls” or “boys” for peers) that may offend your audience, and </a:t>
            </a:r>
            <a:r>
              <a:rPr lang="en-US" u="sng" dirty="0"/>
              <a:t>biased generalizations </a:t>
            </a:r>
            <a:r>
              <a:rPr lang="en-US" dirty="0"/>
              <a:t>based on sex, occupation level, or general background. 							</a:t>
            </a:r>
          </a:p>
          <a:p>
            <a:pPr marL="0" indent="0">
              <a:buNone/>
            </a:pPr>
            <a:r>
              <a:rPr lang="en-US" b="1" dirty="0"/>
              <a:t>5. What are three ways to choose a topic? (p. 67-68)	</a:t>
            </a:r>
          </a:p>
          <a:p>
            <a:pPr marL="0" indent="0">
              <a:buNone/>
            </a:pPr>
            <a:r>
              <a:rPr lang="en-US" dirty="0"/>
              <a:t>The three ways are: 1) </a:t>
            </a:r>
            <a:r>
              <a:rPr lang="en-US" u="sng" dirty="0"/>
              <a:t>choose something that you know a lot about and is interesting</a:t>
            </a:r>
            <a:r>
              <a:rPr lang="en-US" dirty="0"/>
              <a:t> to you; 2) </a:t>
            </a:r>
            <a:r>
              <a:rPr lang="en-US" u="sng" dirty="0"/>
              <a:t>choose a topic for which you have special skills or work experience</a:t>
            </a:r>
            <a:r>
              <a:rPr lang="en-US" dirty="0"/>
              <a:t>; 3) </a:t>
            </a:r>
            <a:r>
              <a:rPr lang="en-US" u="sng" dirty="0"/>
              <a:t>choose a topic about which you are knowledgeable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6. Why is telling everything you know about your topic a bad idea? (p. 68)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First, not all information about a topic can be given in a 5-minute* speech; second, your audience cannot remember too many details from one five-minute speech. (*</a:t>
            </a:r>
            <a:r>
              <a:rPr lang="en-US" u="sng" dirty="0"/>
              <a:t>note</a:t>
            </a:r>
            <a:r>
              <a:rPr lang="en-US" dirty="0"/>
              <a:t>: our speech will be 6-8 minutes long).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62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AA0FC-546F-7940-BF7C-F034E0F33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Q7-9 (caution, 3 ways to choose, telling all)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2E6D1-0BBF-4C41-8A07-079A4DE20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7. What are three characteristics of a good informative speech topic? (p. 69)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topic should: be </a:t>
            </a:r>
            <a:r>
              <a:rPr lang="en-US" u="sng" dirty="0"/>
              <a:t>specific</a:t>
            </a:r>
            <a:r>
              <a:rPr lang="en-US" dirty="0"/>
              <a:t> (limited topic) , </a:t>
            </a:r>
            <a:r>
              <a:rPr lang="en-US" u="sng" dirty="0"/>
              <a:t>contain only one idea </a:t>
            </a:r>
            <a:r>
              <a:rPr lang="en-US" dirty="0"/>
              <a:t>(one topic), and </a:t>
            </a:r>
            <a:r>
              <a:rPr lang="en-US" u="sng" dirty="0"/>
              <a:t>be achievable </a:t>
            </a:r>
            <a:r>
              <a:rPr lang="en-US" dirty="0"/>
              <a:t>(the audience should be able to do, understand, or remember it afterward).</a:t>
            </a:r>
            <a:r>
              <a:rPr lang="en-US" b="1" dirty="0"/>
              <a:t>	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8. What are some ways to gather speech material? (p. 71-72)</a:t>
            </a:r>
            <a:r>
              <a:rPr lang="en-US" dirty="0"/>
              <a:t>			</a:t>
            </a:r>
          </a:p>
          <a:p>
            <a:pPr marL="0" indent="0">
              <a:buNone/>
            </a:pPr>
            <a:r>
              <a:rPr lang="en-US" dirty="0"/>
              <a:t>Gather 1) within yourself (write what you know), and 2) outside yourself (do interviews and research – library or internet)</a:t>
            </a:r>
          </a:p>
          <a:p>
            <a:pPr marL="0" indent="0">
              <a:buNone/>
            </a:pPr>
            <a:r>
              <a:rPr lang="en-US" b="1" dirty="0"/>
              <a:t>9. A) What are visual aids? B) Why should a presenter use them?                           </a:t>
            </a:r>
          </a:p>
          <a:p>
            <a:pPr marL="0" indent="0">
              <a:buNone/>
            </a:pPr>
            <a:r>
              <a:rPr lang="en-US" b="1" dirty="0"/>
              <a:t>     C) How are they helpful? (p. 73; 74)	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A)</a:t>
            </a:r>
            <a:r>
              <a:rPr lang="en-US" dirty="0"/>
              <a:t> Visual aids are: objects, models, pictures, charts, diagrams, and even physical demonstrations. </a:t>
            </a:r>
            <a:r>
              <a:rPr lang="en-US" b="1" dirty="0"/>
              <a:t>B)</a:t>
            </a:r>
            <a:r>
              <a:rPr lang="en-US" dirty="0"/>
              <a:t> They add variety, capture attention, illustrate concepts, and provide entertainment. </a:t>
            </a:r>
            <a:r>
              <a:rPr lang="en-US" b="1" dirty="0"/>
              <a:t>C)</a:t>
            </a:r>
            <a:r>
              <a:rPr lang="en-US" dirty="0"/>
              <a:t> Visual aids help your audience to actually see and experience what you are talking about.</a:t>
            </a:r>
          </a:p>
        </p:txBody>
      </p:sp>
    </p:spTree>
    <p:extLst>
      <p:ext uri="{BB962C8B-B14F-4D97-AF65-F5344CB8AC3E}">
        <p14:creationId xmlns:p14="http://schemas.microsoft.com/office/powerpoint/2010/main" val="282525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32DF9-C138-CA48-8502-74D7D53E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Q10-11 (caution, 3 ways to choose, telling all)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3B81C-051C-0C44-B8F3-895D71D60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10. What are six tips for using visual aids effectively? (p. 75)	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six tips are: </a:t>
            </a:r>
          </a:p>
          <a:p>
            <a:pPr marL="457200" indent="-457200">
              <a:buAutoNum type="arabicParenR"/>
            </a:pPr>
            <a:r>
              <a:rPr lang="en-US" u="sng" dirty="0"/>
              <a:t>size</a:t>
            </a:r>
            <a:r>
              <a:rPr lang="en-US" dirty="0"/>
              <a:t> – should be large enough for everyone to see  </a:t>
            </a:r>
          </a:p>
          <a:p>
            <a:pPr marL="457200" indent="-457200">
              <a:buAutoNum type="arabicParenR"/>
            </a:pPr>
            <a:r>
              <a:rPr lang="en-US" u="sng" dirty="0"/>
              <a:t>avoid</a:t>
            </a:r>
            <a:r>
              <a:rPr lang="en-US" dirty="0"/>
              <a:t> passing out objects/papers during your speech (keep focus on you) </a:t>
            </a:r>
          </a:p>
          <a:p>
            <a:pPr marL="457200" indent="-457200">
              <a:buAutoNum type="arabicParenR"/>
            </a:pPr>
            <a:r>
              <a:rPr lang="en-US" u="sng" dirty="0"/>
              <a:t>simplify</a:t>
            </a:r>
            <a:r>
              <a:rPr lang="en-US" dirty="0"/>
              <a:t> charts, maps, and graphs, etc. (limit the details) </a:t>
            </a:r>
          </a:p>
          <a:p>
            <a:pPr marL="457200" indent="-457200">
              <a:buAutoNum type="arabicParenR"/>
            </a:pPr>
            <a:r>
              <a:rPr lang="en-US" u="sng" dirty="0"/>
              <a:t>look</a:t>
            </a:r>
            <a:r>
              <a:rPr lang="en-US" dirty="0"/>
              <a:t> at your audience, not at the visual aids (maintain eye contact) </a:t>
            </a:r>
          </a:p>
          <a:p>
            <a:pPr marL="457200" indent="-457200">
              <a:buAutoNum type="arabicParenR"/>
            </a:pPr>
            <a:r>
              <a:rPr lang="en-US" u="sng" dirty="0"/>
              <a:t>remove visual aids</a:t>
            </a:r>
            <a:r>
              <a:rPr lang="en-US" dirty="0"/>
              <a:t> after you have made your point </a:t>
            </a:r>
          </a:p>
          <a:p>
            <a:pPr marL="457200" indent="-457200">
              <a:buAutoNum type="arabicParenR"/>
            </a:pPr>
            <a:r>
              <a:rPr lang="en-US" u="sng" dirty="0"/>
              <a:t>practice</a:t>
            </a:r>
            <a:r>
              <a:rPr lang="en-US" dirty="0"/>
              <a:t> (when, where &amp; how ) you will use them </a:t>
            </a:r>
            <a:r>
              <a:rPr lang="en-US" u="sng" dirty="0"/>
              <a:t>before</a:t>
            </a:r>
            <a:r>
              <a:rPr lang="en-US" dirty="0"/>
              <a:t> delivery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b="1" dirty="0"/>
              <a:t>11. What are the components of a good informative speech? (p. 75)</a:t>
            </a: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dirty="0"/>
              <a:t>A hook, a preview, the body, a summary, and memorable concluding remarks.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4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79284-06B3-924D-B90B-EFEA9B21E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Q12 (organizational patterns)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5639C-19CE-E642-A93A-AAACECC83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12. What are the eight organizational patterns for giving an informative speech? (p. 76-77)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1) </a:t>
            </a:r>
            <a:r>
              <a:rPr lang="en-US" b="1" dirty="0"/>
              <a:t>Past-Present-Future</a:t>
            </a:r>
            <a:r>
              <a:rPr lang="en-US" dirty="0"/>
              <a:t> (describe how </a:t>
            </a:r>
            <a:r>
              <a:rPr lang="en-US" dirty="0" err="1"/>
              <a:t>smt</a:t>
            </a:r>
            <a:r>
              <a:rPr lang="en-US" dirty="0"/>
              <a:t> once was/has changed/will be) </a:t>
            </a:r>
          </a:p>
          <a:p>
            <a:pPr marL="0" indent="0">
              <a:buNone/>
            </a:pPr>
            <a:r>
              <a:rPr lang="en-US" dirty="0"/>
              <a:t>2) </a:t>
            </a:r>
            <a:r>
              <a:rPr lang="en-US" b="1" dirty="0"/>
              <a:t>Time</a:t>
            </a:r>
            <a:r>
              <a:rPr lang="en-US" dirty="0"/>
              <a:t> (how processes, events or activities happen; how to explain a process  </a:t>
            </a:r>
          </a:p>
          <a:p>
            <a:pPr marL="0" indent="0">
              <a:buNone/>
            </a:pPr>
            <a:r>
              <a:rPr lang="en-US" dirty="0"/>
              <a:t>3) </a:t>
            </a:r>
            <a:r>
              <a:rPr lang="en-US" b="1" dirty="0"/>
              <a:t>Problem-Solution</a:t>
            </a:r>
            <a:r>
              <a:rPr lang="en-US" dirty="0"/>
              <a:t> (use to speak about a specific problem and solutions)</a:t>
            </a:r>
          </a:p>
          <a:p>
            <a:pPr marL="0" indent="0">
              <a:buNone/>
            </a:pPr>
            <a:r>
              <a:rPr lang="en-US" dirty="0"/>
              <a:t>4) </a:t>
            </a:r>
            <a:r>
              <a:rPr lang="en-US" b="1" dirty="0"/>
              <a:t>Location</a:t>
            </a:r>
            <a:r>
              <a:rPr lang="en-US" dirty="0"/>
              <a:t> (use to divide a topic into different geographical locations)</a:t>
            </a:r>
          </a:p>
          <a:p>
            <a:pPr marL="0" indent="0">
              <a:buNone/>
            </a:pPr>
            <a:r>
              <a:rPr lang="en-US" dirty="0"/>
              <a:t>5) </a:t>
            </a:r>
            <a:r>
              <a:rPr lang="en-US" b="1" dirty="0"/>
              <a:t>Cause-Effect </a:t>
            </a:r>
            <a:r>
              <a:rPr lang="en-US" dirty="0"/>
              <a:t>(use to describe a particular situation and its effects)</a:t>
            </a:r>
          </a:p>
          <a:p>
            <a:pPr marL="0" indent="0">
              <a:buNone/>
            </a:pPr>
            <a:r>
              <a:rPr lang="en-US" dirty="0"/>
              <a:t>6) </a:t>
            </a:r>
            <a:r>
              <a:rPr lang="en-US" b="1" dirty="0"/>
              <a:t>Effect-Cause</a:t>
            </a:r>
            <a:r>
              <a:rPr lang="en-US" dirty="0"/>
              <a:t> (use to describe a particular situation and its causes)</a:t>
            </a:r>
          </a:p>
          <a:p>
            <a:pPr marL="0" indent="0">
              <a:buNone/>
            </a:pPr>
            <a:r>
              <a:rPr lang="en-US" dirty="0"/>
              <a:t>7) </a:t>
            </a:r>
            <a:r>
              <a:rPr lang="en-US" b="1" dirty="0"/>
              <a:t>Related Subtopics</a:t>
            </a:r>
            <a:r>
              <a:rPr lang="en-US" dirty="0"/>
              <a:t> (use to divide one topic into different parts)</a:t>
            </a:r>
          </a:p>
          <a:p>
            <a:pPr marL="0" indent="0">
              <a:buNone/>
            </a:pPr>
            <a:r>
              <a:rPr lang="en-US" dirty="0"/>
              <a:t>8) </a:t>
            </a:r>
            <a:r>
              <a:rPr lang="en-US" b="1" dirty="0"/>
              <a:t>Advantage-Disadvantage</a:t>
            </a:r>
            <a:r>
              <a:rPr lang="en-US" dirty="0"/>
              <a:t> (use to talk about both +/- aspects of a topic          </a:t>
            </a:r>
          </a:p>
          <a:p>
            <a:pPr marL="0" indent="0">
              <a:buNone/>
            </a:pPr>
            <a:r>
              <a:rPr lang="en-US" dirty="0"/>
              <a:t>     in a balanced, objective matter)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33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84669-52E3-2346-AFF2-9C028C2C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Q13-15 (organizational patterns)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A9C09-EAC1-A74C-85D3-4477CD824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546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/>
              <a:t>13. What is the purpose of including a preview in a speech? (p. 79)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Tell your audience what you will cover before you actually begin the body of your speech. (“Tell ‘</a:t>
            </a:r>
            <a:r>
              <a:rPr lang="en-US" sz="2400" dirty="0" err="1"/>
              <a:t>em</a:t>
            </a:r>
            <a:r>
              <a:rPr lang="en-US" sz="2400" dirty="0"/>
              <a:t> what you’re </a:t>
            </a:r>
            <a:r>
              <a:rPr lang="en-US" sz="2400" dirty="0" err="1"/>
              <a:t>gonna</a:t>
            </a:r>
            <a:r>
              <a:rPr lang="en-US" sz="2400" dirty="0"/>
              <a:t> tell ‘</a:t>
            </a:r>
            <a:r>
              <a:rPr lang="en-US" sz="2400" dirty="0" err="1"/>
              <a:t>em</a:t>
            </a:r>
            <a:r>
              <a:rPr lang="en-US" sz="2400" dirty="0"/>
              <a:t>”)</a:t>
            </a:r>
          </a:p>
          <a:p>
            <a:pPr marL="0" indent="0">
              <a:buNone/>
            </a:pPr>
            <a:r>
              <a:rPr lang="en-US" sz="2400" b="1" dirty="0"/>
              <a:t>14. What is important to do right at the beginning of your speech?           What are four ways to do this? (p. 80)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Grab your audience’s attention/make them interested by: 1) asking a series of rhetorical questions; 2) telling a story; 3) stating a surprising fact; 4) stating a well-known quotation </a:t>
            </a:r>
          </a:p>
          <a:p>
            <a:pPr marL="0" indent="0">
              <a:buNone/>
            </a:pPr>
            <a:r>
              <a:rPr lang="en-US" sz="2400" b="1" dirty="0"/>
              <a:t>15. What is the best way to summarize? (p. 81)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best way is to remind your audience of what you said by repeating the main points covered in the body of your speech. (“Tell ‘</a:t>
            </a:r>
            <a:r>
              <a:rPr lang="en-US" sz="2400" dirty="0" err="1"/>
              <a:t>em</a:t>
            </a:r>
            <a:r>
              <a:rPr lang="en-US" sz="2400" dirty="0"/>
              <a:t> what you told ‘</a:t>
            </a:r>
            <a:r>
              <a:rPr lang="en-US" sz="2400" dirty="0" err="1"/>
              <a:t>em</a:t>
            </a:r>
            <a:r>
              <a:rPr lang="en-US" sz="2400" dirty="0"/>
              <a:t>”)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725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1DF95-7A87-8249-A28F-A291C621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90" y="21093"/>
            <a:ext cx="7886700" cy="1325563"/>
          </a:xfrm>
        </p:spPr>
        <p:txBody>
          <a:bodyPr/>
          <a:lstStyle/>
          <a:p>
            <a:r>
              <a:rPr lang="en-US" b="1" dirty="0"/>
              <a:t>Q16-17 (organizational patterns)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AD6CB-CAD3-104B-8320-5FCCDD068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09" y="1346656"/>
            <a:ext cx="7886700" cy="5028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16. What type of ending does every speech need? What are some ways to do this? (p. 81)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Every speech needs an ending that leaves the audience thinking about and remembering what was said &gt; ask rhetorical questions, tell a story, state surprising facts, or use well-known quotations. </a:t>
            </a:r>
          </a:p>
          <a:p>
            <a:pPr marL="0" indent="0">
              <a:buNone/>
            </a:pPr>
            <a:r>
              <a:rPr lang="en-US" sz="2200" b="1" dirty="0"/>
              <a:t>17. What five steps should a speaker prepare before giving an informative speech? (pp. 76-81)</a:t>
            </a:r>
            <a:endParaRPr lang="en-US" sz="2200" dirty="0"/>
          </a:p>
          <a:p>
            <a:pPr marL="800100" lvl="1" indent="-457200">
              <a:buFont typeface="+mj-lt"/>
              <a:buAutoNum type="arabicParenR"/>
            </a:pPr>
            <a:r>
              <a:rPr lang="en-US" sz="2200" dirty="0"/>
              <a:t>Prepare the body </a:t>
            </a:r>
            <a:r>
              <a:rPr lang="en-US" sz="2200" i="1" dirty="0"/>
              <a:t>(Choose one of the eight organizational patterns)</a:t>
            </a:r>
            <a:endParaRPr lang="en-US" sz="2200" dirty="0"/>
          </a:p>
          <a:p>
            <a:pPr marL="800100" lvl="1" indent="-457200">
              <a:buFont typeface="+mj-lt"/>
              <a:buAutoNum type="arabicParenR"/>
            </a:pPr>
            <a:r>
              <a:rPr lang="en-US" sz="2200" dirty="0"/>
              <a:t>Prepare a preview </a:t>
            </a:r>
            <a:r>
              <a:rPr lang="en-US" sz="2200" i="1" dirty="0"/>
              <a:t>(introduce the main points</a:t>
            </a:r>
            <a:r>
              <a:rPr lang="en-US" sz="2200" dirty="0"/>
              <a:t>)</a:t>
            </a:r>
          </a:p>
          <a:p>
            <a:pPr marL="800100" lvl="1" indent="-457200">
              <a:buFont typeface="+mj-lt"/>
              <a:buAutoNum type="arabicParenR"/>
            </a:pPr>
            <a:r>
              <a:rPr lang="en-US" sz="2200" dirty="0"/>
              <a:t>Prepare a hook </a:t>
            </a:r>
            <a:r>
              <a:rPr lang="en-US" sz="2200" i="1" dirty="0"/>
              <a:t>(question(s), tell a story, use a surprising fact or famous quotation, etc.)</a:t>
            </a:r>
            <a:r>
              <a:rPr lang="en-US" sz="2200" dirty="0"/>
              <a:t> </a:t>
            </a:r>
          </a:p>
          <a:p>
            <a:pPr marL="800100" lvl="1" indent="-457200">
              <a:buFont typeface="+mj-lt"/>
              <a:buAutoNum type="arabicParenR"/>
            </a:pPr>
            <a:r>
              <a:rPr lang="en-US" sz="2200" dirty="0"/>
              <a:t>Prepare a summary </a:t>
            </a:r>
            <a:r>
              <a:rPr lang="en-US" sz="2200" i="1" dirty="0"/>
              <a:t>(repeat the main points)</a:t>
            </a:r>
            <a:endParaRPr lang="en-US" sz="2200" dirty="0"/>
          </a:p>
          <a:p>
            <a:pPr marL="800100" lvl="1" indent="-457200">
              <a:buFont typeface="+mj-lt"/>
              <a:buAutoNum type="arabicParenR"/>
            </a:pPr>
            <a:r>
              <a:rPr lang="en-US" sz="2200" dirty="0"/>
              <a:t>Prepare memorable concluding remarks to leave the audience thinking and remembering what was said </a:t>
            </a:r>
            <a:r>
              <a:rPr lang="en-US" sz="2200" i="1" dirty="0"/>
              <a:t>(rhetorical question, story, prediction, suggestion, opinion)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65499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5415</TotalTime>
  <Words>1977</Words>
  <Application>Microsoft Macintosh PowerPoint</Application>
  <PresentationFormat>On-screen Show (4:3)</PresentationFormat>
  <Paragraphs>103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Week 7 schedule</vt:lpstr>
      <vt:lpstr>1. Homework discussion – Chapter 5</vt:lpstr>
      <vt:lpstr>Q1-3 (definition, steps, &amp; aspects)</vt:lpstr>
      <vt:lpstr>Q4-6 (caution, 3 ways to choose, telling all)</vt:lpstr>
      <vt:lpstr>Q7-9 (caution, 3 ways to choose, telling all)</vt:lpstr>
      <vt:lpstr>Q10-11 (caution, 3 ways to choose, telling all)</vt:lpstr>
      <vt:lpstr>Q12 (organizational patterns)</vt:lpstr>
      <vt:lpstr>Q13-15 (organizational patterns)</vt:lpstr>
      <vt:lpstr>Q16-17 (organizational patterns)</vt:lpstr>
      <vt:lpstr>PowerPoint Presentation</vt:lpstr>
      <vt:lpstr>1. Homework discussion – Chapter 6</vt:lpstr>
      <vt:lpstr>Q1-3 (definition, preparation, goal)</vt:lpstr>
      <vt:lpstr>Q4-5 (purposes, topic consideration)</vt:lpstr>
      <vt:lpstr>Q6-8 (audience analysis)</vt:lpstr>
      <vt:lpstr>Q9-10 (definition, preparation, goal)</vt:lpstr>
      <vt:lpstr>Homework – Due Week 8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iMac</dc:creator>
  <cp:lastModifiedBy>Todd Jobbitt</cp:lastModifiedBy>
  <cp:revision>131</cp:revision>
  <dcterms:created xsi:type="dcterms:W3CDTF">2012-02-25T07:17:19Z</dcterms:created>
  <dcterms:modified xsi:type="dcterms:W3CDTF">2023-08-29T03:55:24Z</dcterms:modified>
</cp:coreProperties>
</file>