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7"/>
  </p:notesMasterIdLst>
  <p:sldIdLst>
    <p:sldId id="301" r:id="rId2"/>
    <p:sldId id="314" r:id="rId3"/>
    <p:sldId id="389" r:id="rId4"/>
    <p:sldId id="424" r:id="rId5"/>
    <p:sldId id="425" r:id="rId6"/>
    <p:sldId id="426" r:id="rId7"/>
    <p:sldId id="427" r:id="rId8"/>
    <p:sldId id="428" r:id="rId9"/>
    <p:sldId id="429" r:id="rId10"/>
    <p:sldId id="430" r:id="rId11"/>
    <p:sldId id="431" r:id="rId12"/>
    <p:sldId id="432" r:id="rId13"/>
    <p:sldId id="433" r:id="rId14"/>
    <p:sldId id="434" r:id="rId15"/>
    <p:sldId id="435" r:id="rId16"/>
    <p:sldId id="436" r:id="rId17"/>
    <p:sldId id="437" r:id="rId18"/>
    <p:sldId id="438" r:id="rId19"/>
    <p:sldId id="439" r:id="rId20"/>
    <p:sldId id="440" r:id="rId21"/>
    <p:sldId id="441" r:id="rId22"/>
    <p:sldId id="442" r:id="rId23"/>
    <p:sldId id="443" r:id="rId24"/>
    <p:sldId id="408" r:id="rId25"/>
    <p:sldId id="444" r:id="rId26"/>
    <p:sldId id="445" r:id="rId27"/>
    <p:sldId id="446" r:id="rId28"/>
    <p:sldId id="447" r:id="rId29"/>
    <p:sldId id="413" r:id="rId30"/>
    <p:sldId id="448" r:id="rId31"/>
    <p:sldId id="449" r:id="rId32"/>
    <p:sldId id="450" r:id="rId33"/>
    <p:sldId id="421" r:id="rId34"/>
    <p:sldId id="290" r:id="rId35"/>
    <p:sldId id="45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68"/>
    <p:restoredTop sz="94641"/>
  </p:normalViewPr>
  <p:slideViewPr>
    <p:cSldViewPr snapToGrid="0" snapToObjects="1">
      <p:cViewPr varScale="1">
        <p:scale>
          <a:sx n="88" d="100"/>
          <a:sy n="88" d="100"/>
        </p:scale>
        <p:origin x="192" y="1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1D68B-27E3-2246-B117-3EA6F626EE98}" type="datetimeFigureOut">
              <a:rPr lang="en-US" smtClean="0"/>
              <a:t>3/15/23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8B78-1E40-2641-BD19-FC681680A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56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EFC6E243-37D6-6148-838F-60217A9E6D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0EB5F8-3C89-2545-BF90-A1535C549A15}" type="slidenum">
              <a:rPr lang="en-US" altLang="ko-KR" smtClean="0">
                <a:ea typeface="Gulim" panose="020B0600000101010101" pitchFamily="34" charset="-127"/>
              </a:rPr>
              <a:pPr>
                <a:spcBef>
                  <a:spcPct val="0"/>
                </a:spcBef>
              </a:pPr>
              <a:t>34</a:t>
            </a:fld>
            <a:endParaRPr lang="en-US" altLang="ko-KR">
              <a:ea typeface="Gulim" panose="020B0600000101010101" pitchFamily="34" charset="-127"/>
            </a:endParaRP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8FA184D2-6899-8D41-9A2B-ECC0394B44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9DDBBF5D-EA64-4B4D-94F1-9F2397D762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ko-KR" altLang="en-US">
              <a:latin typeface="Arial" panose="020B0604020202020204" pitchFamily="34" charset="0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69869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73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74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5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38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40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3/15/23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0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3/15/23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74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3/15/23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40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3/15/23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36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3/15/23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55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3/15/23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67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7627F-3D5C-BC4D-81EB-F66D97A96BC6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207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D5A691F-B46C-C845-A0C0-9B77C87DF3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5300" y="673100"/>
            <a:ext cx="8674100" cy="5727700"/>
          </a:xfrm>
        </p:spPr>
        <p:txBody>
          <a:bodyPr>
            <a:normAutofit/>
          </a:bodyPr>
          <a:lstStyle/>
          <a:p>
            <a:pPr>
              <a:spcBef>
                <a:spcPts val="2000"/>
              </a:spcBef>
              <a:defRPr/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</a:rPr>
              <a:t>Department of International Studies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800" b="1" dirty="0">
              <a:solidFill>
                <a:srgbClr val="FFFFFF"/>
              </a:solidFill>
              <a:latin typeface="Microsoft Sans Serif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b="1" dirty="0">
              <a:solidFill>
                <a:srgbClr val="FFFFFF"/>
              </a:solidFill>
              <a:latin typeface="Microsoft Sans Serif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b="1" dirty="0">
              <a:solidFill>
                <a:srgbClr val="FFFFFF"/>
              </a:solidFill>
              <a:latin typeface="Microsoft Sans Serif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b="1" dirty="0">
              <a:solidFill>
                <a:srgbClr val="FFFFFF"/>
              </a:solidFill>
              <a:latin typeface="Microsoft Sans Serif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b="1" dirty="0">
              <a:solidFill>
                <a:srgbClr val="FFFFFF"/>
              </a:solidFill>
              <a:latin typeface="Microsoft Sans Serif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b="1" dirty="0">
              <a:solidFill>
                <a:srgbClr val="FFFFFF"/>
              </a:solidFill>
              <a:latin typeface="Microsoft Sans Serif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b="1" dirty="0">
              <a:solidFill>
                <a:srgbClr val="FFFFFF"/>
              </a:solidFill>
              <a:latin typeface="Microsoft Sans Serif" panose="020B0604020202020204" pitchFamily="34" charset="0"/>
              <a:ea typeface="ＭＳ Ｐゴシック" panose="020B0600070205080204" pitchFamily="34" charset="-128"/>
            </a:endParaRPr>
          </a:p>
          <a:p>
            <a:pPr>
              <a:spcBef>
                <a:spcPts val="2000"/>
              </a:spcBef>
              <a:defRPr/>
            </a:pPr>
            <a:endParaRPr lang="en-US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1F497D"/>
                </a:outerShdw>
              </a:effectLst>
              <a:ea typeface="ＭＳ Ｐゴシック" panose="020B0600070205080204" pitchFamily="34" charset="-128"/>
            </a:endParaRPr>
          </a:p>
          <a:p>
            <a:pPr>
              <a:spcBef>
                <a:spcPts val="2000"/>
              </a:spcBef>
              <a:defRPr/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</a:rPr>
              <a:t>DIS ENGLISH 1 – Week 7 </a:t>
            </a:r>
          </a:p>
        </p:txBody>
      </p:sp>
      <p:pic>
        <p:nvPicPr>
          <p:cNvPr id="14338" name="Picture 4">
            <a:extLst>
              <a:ext uri="{FF2B5EF4-FFF2-40B4-BE49-F238E27FC236}">
                <a16:creationId xmlns:a16="http://schemas.microsoft.com/office/drawing/2014/main" id="{1ADDEE89-E415-7B4B-AD6D-4410B729E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36700"/>
            <a:ext cx="26416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48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625537C9-5348-D848-B74F-2904CD8E8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Writing model 2 questions</a:t>
            </a:r>
          </a:p>
        </p:txBody>
      </p:sp>
      <p:pic>
        <p:nvPicPr>
          <p:cNvPr id="25602" name="Content Placeholder 9">
            <a:extLst>
              <a:ext uri="{FF2B5EF4-FFF2-40B4-BE49-F238E27FC236}">
                <a16:creationId xmlns:a16="http://schemas.microsoft.com/office/drawing/2014/main" id="{3AF66CCE-212C-D141-96FE-4A667BDB17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9750" y="2100263"/>
            <a:ext cx="8572500" cy="2195512"/>
          </a:xfrm>
        </p:spPr>
      </p:pic>
    </p:spTree>
    <p:extLst>
      <p:ext uri="{BB962C8B-B14F-4D97-AF65-F5344CB8AC3E}">
        <p14:creationId xmlns:p14="http://schemas.microsoft.com/office/powerpoint/2010/main" val="3339402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DC4A77DD-11BC-2F46-9186-E30F7A821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6 – Model 2 answers</a:t>
            </a:r>
          </a:p>
        </p:txBody>
      </p:sp>
      <p:pic>
        <p:nvPicPr>
          <p:cNvPr id="26626" name="Content Placeholder 5">
            <a:extLst>
              <a:ext uri="{FF2B5EF4-FFF2-40B4-BE49-F238E27FC236}">
                <a16:creationId xmlns:a16="http://schemas.microsoft.com/office/drawing/2014/main" id="{54FB7D6F-7C08-DD4C-8A2B-9926229EB9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9264" y="1957389"/>
            <a:ext cx="6213475" cy="2809875"/>
          </a:xfrm>
        </p:spPr>
      </p:pic>
    </p:spTree>
    <p:extLst>
      <p:ext uri="{BB962C8B-B14F-4D97-AF65-F5344CB8AC3E}">
        <p14:creationId xmlns:p14="http://schemas.microsoft.com/office/powerpoint/2010/main" val="1416788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5AE18BEF-D3EE-7F4B-825F-B40FBDD01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6 – Practice 1</a:t>
            </a:r>
          </a:p>
        </p:txBody>
      </p:sp>
      <p:pic>
        <p:nvPicPr>
          <p:cNvPr id="27650" name="Content Placeholder 10">
            <a:extLst>
              <a:ext uri="{FF2B5EF4-FFF2-40B4-BE49-F238E27FC236}">
                <a16:creationId xmlns:a16="http://schemas.microsoft.com/office/drawing/2014/main" id="{AE38B528-8E97-C541-818B-CBF57F2C8F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611313"/>
            <a:ext cx="7099300" cy="2768600"/>
          </a:xfrm>
        </p:spPr>
      </p:pic>
      <p:pic>
        <p:nvPicPr>
          <p:cNvPr id="27651" name="Picture 14">
            <a:extLst>
              <a:ext uri="{FF2B5EF4-FFF2-40B4-BE49-F238E27FC236}">
                <a16:creationId xmlns:a16="http://schemas.microsoft.com/office/drawing/2014/main" id="{60DFE0E7-C8A2-354F-83C0-0D91E47F4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00" y="4572000"/>
            <a:ext cx="63119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47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E8B027CA-4AEB-EE4E-BFB8-161C55BAF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6 – Practice 1 answers</a:t>
            </a:r>
          </a:p>
        </p:txBody>
      </p:sp>
      <p:pic>
        <p:nvPicPr>
          <p:cNvPr id="28674" name="Content Placeholder 6">
            <a:extLst>
              <a:ext uri="{FF2B5EF4-FFF2-40B4-BE49-F238E27FC236}">
                <a16:creationId xmlns:a16="http://schemas.microsoft.com/office/drawing/2014/main" id="{E5C7EBE8-FD46-3947-8CC0-ED3E6DBC3D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4850" y="1803400"/>
            <a:ext cx="5702300" cy="4249738"/>
          </a:xfrm>
        </p:spPr>
      </p:pic>
    </p:spTree>
    <p:extLst>
      <p:ext uri="{BB962C8B-B14F-4D97-AF65-F5344CB8AC3E}">
        <p14:creationId xmlns:p14="http://schemas.microsoft.com/office/powerpoint/2010/main" val="3041552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4362032C-30F8-F644-A57A-290D4427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Organization</a:t>
            </a:r>
          </a:p>
        </p:txBody>
      </p:sp>
      <p:pic>
        <p:nvPicPr>
          <p:cNvPr id="29698" name="Content Placeholder 4">
            <a:extLst>
              <a:ext uri="{FF2B5EF4-FFF2-40B4-BE49-F238E27FC236}">
                <a16:creationId xmlns:a16="http://schemas.microsoft.com/office/drawing/2014/main" id="{B75341BB-FD60-AF47-87AC-4DE7F44A63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1524001"/>
            <a:ext cx="5410200" cy="4932363"/>
          </a:xfrm>
        </p:spPr>
      </p:pic>
    </p:spTree>
    <p:extLst>
      <p:ext uri="{BB962C8B-B14F-4D97-AF65-F5344CB8AC3E}">
        <p14:creationId xmlns:p14="http://schemas.microsoft.com/office/powerpoint/2010/main" val="2216305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8462574F-06D2-BA46-8246-5E880FCF2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6 – Practice 2</a:t>
            </a:r>
          </a:p>
        </p:txBody>
      </p:sp>
      <p:pic>
        <p:nvPicPr>
          <p:cNvPr id="30722" name="Content Placeholder 7">
            <a:extLst>
              <a:ext uri="{FF2B5EF4-FFF2-40B4-BE49-F238E27FC236}">
                <a16:creationId xmlns:a16="http://schemas.microsoft.com/office/drawing/2014/main" id="{2D37858A-4108-4145-8584-2EEB903F93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1550" y="1600201"/>
            <a:ext cx="7708900" cy="4525963"/>
          </a:xfrm>
        </p:spPr>
      </p:pic>
    </p:spTree>
    <p:extLst>
      <p:ext uri="{BB962C8B-B14F-4D97-AF65-F5344CB8AC3E}">
        <p14:creationId xmlns:p14="http://schemas.microsoft.com/office/powerpoint/2010/main" val="2428199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6B89FAFC-8C86-0447-879F-EEEFFBCD9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6 – Practice 2 answers</a:t>
            </a:r>
          </a:p>
        </p:txBody>
      </p:sp>
      <p:pic>
        <p:nvPicPr>
          <p:cNvPr id="31746" name="Content Placeholder 6">
            <a:extLst>
              <a:ext uri="{FF2B5EF4-FFF2-40B4-BE49-F238E27FC236}">
                <a16:creationId xmlns:a16="http://schemas.microsoft.com/office/drawing/2014/main" id="{A841B1D8-7012-8044-8D05-617D3E2C1E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8514" y="1417638"/>
            <a:ext cx="5514975" cy="4494212"/>
          </a:xfrm>
        </p:spPr>
      </p:pic>
    </p:spTree>
    <p:extLst>
      <p:ext uri="{BB962C8B-B14F-4D97-AF65-F5344CB8AC3E}">
        <p14:creationId xmlns:p14="http://schemas.microsoft.com/office/powerpoint/2010/main" val="99563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2A787703-7B8E-6947-A368-ADED28BAA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Organization</a:t>
            </a:r>
          </a:p>
        </p:txBody>
      </p:sp>
      <p:pic>
        <p:nvPicPr>
          <p:cNvPr id="32770" name="Content Placeholder 4">
            <a:extLst>
              <a:ext uri="{FF2B5EF4-FFF2-40B4-BE49-F238E27FC236}">
                <a16:creationId xmlns:a16="http://schemas.microsoft.com/office/drawing/2014/main" id="{CCCAFA8A-FF6B-A24B-AEEF-F2D6A2586D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36939" y="1600201"/>
            <a:ext cx="5318125" cy="4525963"/>
          </a:xfrm>
        </p:spPr>
      </p:pic>
    </p:spTree>
    <p:extLst>
      <p:ext uri="{BB962C8B-B14F-4D97-AF65-F5344CB8AC3E}">
        <p14:creationId xmlns:p14="http://schemas.microsoft.com/office/powerpoint/2010/main" val="3422783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280FDC06-8F50-8546-84FE-8FD14F3AA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6 – Practice 3</a:t>
            </a:r>
          </a:p>
        </p:txBody>
      </p:sp>
      <p:pic>
        <p:nvPicPr>
          <p:cNvPr id="33794" name="Content Placeholder 6">
            <a:extLst>
              <a:ext uri="{FF2B5EF4-FFF2-40B4-BE49-F238E27FC236}">
                <a16:creationId xmlns:a16="http://schemas.microsoft.com/office/drawing/2014/main" id="{6434CD0C-10E1-1048-924C-6B4591F240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036764"/>
            <a:ext cx="8229600" cy="3652837"/>
          </a:xfrm>
        </p:spPr>
      </p:pic>
    </p:spTree>
    <p:extLst>
      <p:ext uri="{BB962C8B-B14F-4D97-AF65-F5344CB8AC3E}">
        <p14:creationId xmlns:p14="http://schemas.microsoft.com/office/powerpoint/2010/main" val="3501649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DA4DE2AE-6D6E-3144-AEA5-82F402025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6 – Practice 3 answers</a:t>
            </a:r>
          </a:p>
        </p:txBody>
      </p:sp>
      <p:pic>
        <p:nvPicPr>
          <p:cNvPr id="34818" name="Content Placeholder 6">
            <a:extLst>
              <a:ext uri="{FF2B5EF4-FFF2-40B4-BE49-F238E27FC236}">
                <a16:creationId xmlns:a16="http://schemas.microsoft.com/office/drawing/2014/main" id="{D3AE21BE-9EA4-7544-98F4-547803ED42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9300" y="2185989"/>
            <a:ext cx="5613400" cy="1495425"/>
          </a:xfrm>
        </p:spPr>
      </p:pic>
    </p:spTree>
    <p:extLst>
      <p:ext uri="{BB962C8B-B14F-4D97-AF65-F5344CB8AC3E}">
        <p14:creationId xmlns:p14="http://schemas.microsoft.com/office/powerpoint/2010/main" val="2787958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D9276-01E0-2D48-9387-19559F71E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b="1" kern="1600" spc="100" dirty="0">
                <a:effectLst>
                  <a:glow rad="101600">
                    <a:schemeClr val="bg2">
                      <a:lumMod val="2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Calibri"/>
              </a:rPr>
              <a:t>Week 7 schedule</a:t>
            </a:r>
            <a:endParaRPr lang="en-US" b="1" dirty="0">
              <a:cs typeface="Calibri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7455D9-503C-E14D-B435-9D510DB4F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690688"/>
            <a:ext cx="9906000" cy="12573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551D36-F5A7-C643-83BD-A816EC9E3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82" y="3074988"/>
            <a:ext cx="6159500" cy="3238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CEC8B3-D1B8-3649-B76E-B4D462577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9378" y="3074988"/>
            <a:ext cx="65913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25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E2FBB1D2-F66B-5E4A-A7AB-3B9B3C594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Transition Signals </a:t>
            </a:r>
            <a:r>
              <a:rPr lang="en-US" altLang="en-US" sz="2800">
                <a:ea typeface="ＭＳ Ｐゴシック" panose="020B0600070205080204" pitchFamily="34" charset="-128"/>
              </a:rPr>
              <a:t>(p. 124-125)</a:t>
            </a:r>
          </a:p>
        </p:txBody>
      </p:sp>
      <p:pic>
        <p:nvPicPr>
          <p:cNvPr id="35842" name="Content Placeholder 4">
            <a:extLst>
              <a:ext uri="{FF2B5EF4-FFF2-40B4-BE49-F238E27FC236}">
                <a16:creationId xmlns:a16="http://schemas.microsoft.com/office/drawing/2014/main" id="{43AADA25-BBB3-F543-997D-A3F982C51C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9350" y="2001838"/>
            <a:ext cx="7353300" cy="3721100"/>
          </a:xfrm>
        </p:spPr>
      </p:pic>
    </p:spTree>
    <p:extLst>
      <p:ext uri="{BB962C8B-B14F-4D97-AF65-F5344CB8AC3E}">
        <p14:creationId xmlns:p14="http://schemas.microsoft.com/office/powerpoint/2010/main" val="2334254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D264444C-FA26-FD4E-AADB-C35A1A76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6866" name="Content Placeholder 4">
            <a:extLst>
              <a:ext uri="{FF2B5EF4-FFF2-40B4-BE49-F238E27FC236}">
                <a16:creationId xmlns:a16="http://schemas.microsoft.com/office/drawing/2014/main" id="{BE8B22CF-8DA5-F54A-847E-A5895CE12A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9350" y="2446338"/>
            <a:ext cx="7353300" cy="2832100"/>
          </a:xfrm>
        </p:spPr>
      </p:pic>
    </p:spTree>
    <p:extLst>
      <p:ext uri="{BB962C8B-B14F-4D97-AF65-F5344CB8AC3E}">
        <p14:creationId xmlns:p14="http://schemas.microsoft.com/office/powerpoint/2010/main" val="712837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1C8486A5-0D05-6048-B73A-CD0406B1E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6 – Practice 4</a:t>
            </a:r>
          </a:p>
        </p:txBody>
      </p:sp>
      <p:pic>
        <p:nvPicPr>
          <p:cNvPr id="37890" name="Content Placeholder 7">
            <a:extLst>
              <a:ext uri="{FF2B5EF4-FFF2-40B4-BE49-F238E27FC236}">
                <a16:creationId xmlns:a16="http://schemas.microsoft.com/office/drawing/2014/main" id="{41749C23-F58E-F540-A783-5AFDDA54B0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12950" y="2160588"/>
            <a:ext cx="8166100" cy="3403600"/>
          </a:xfrm>
        </p:spPr>
      </p:pic>
    </p:spTree>
    <p:extLst>
      <p:ext uri="{BB962C8B-B14F-4D97-AF65-F5344CB8AC3E}">
        <p14:creationId xmlns:p14="http://schemas.microsoft.com/office/powerpoint/2010/main" val="482679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680BEE7E-4921-E845-93AC-63867D299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Effect Signal Words </a:t>
            </a:r>
            <a:r>
              <a:rPr lang="en-US" altLang="en-US" sz="2800">
                <a:ea typeface="ＭＳ Ｐゴシック" panose="020B0600070205080204" pitchFamily="34" charset="-128"/>
              </a:rPr>
              <a:t>(p. 126)</a:t>
            </a:r>
          </a:p>
        </p:txBody>
      </p:sp>
      <p:pic>
        <p:nvPicPr>
          <p:cNvPr id="38914" name="Content Placeholder 4">
            <a:extLst>
              <a:ext uri="{FF2B5EF4-FFF2-40B4-BE49-F238E27FC236}">
                <a16:creationId xmlns:a16="http://schemas.microsoft.com/office/drawing/2014/main" id="{816F77B4-411D-B54C-A21A-35CCBC47A3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1300" y="1620838"/>
            <a:ext cx="6629400" cy="4483100"/>
          </a:xfrm>
        </p:spPr>
      </p:pic>
    </p:spTree>
    <p:extLst>
      <p:ext uri="{BB962C8B-B14F-4D97-AF65-F5344CB8AC3E}">
        <p14:creationId xmlns:p14="http://schemas.microsoft.com/office/powerpoint/2010/main" val="3564164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F344CAAC-6F12-B142-9877-14622A0CC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6 – Practice 4 answers</a:t>
            </a:r>
          </a:p>
        </p:txBody>
      </p:sp>
      <p:pic>
        <p:nvPicPr>
          <p:cNvPr id="39938" name="Content Placeholder 7">
            <a:extLst>
              <a:ext uri="{FF2B5EF4-FFF2-40B4-BE49-F238E27FC236}">
                <a16:creationId xmlns:a16="http://schemas.microsoft.com/office/drawing/2014/main" id="{6057194B-7F9F-4647-90D0-CA12706AA5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582738"/>
            <a:ext cx="4127500" cy="4445000"/>
          </a:xfrm>
        </p:spPr>
      </p:pic>
      <p:pic>
        <p:nvPicPr>
          <p:cNvPr id="39939" name="Picture 9">
            <a:extLst>
              <a:ext uri="{FF2B5EF4-FFF2-40B4-BE49-F238E27FC236}">
                <a16:creationId xmlns:a16="http://schemas.microsoft.com/office/drawing/2014/main" id="{995558EF-BF75-514D-83DF-CC688740D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1582738"/>
            <a:ext cx="383540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097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2AFF38AC-1AA3-554B-B7A2-7871BCEE8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6 – Practice 5</a:t>
            </a:r>
          </a:p>
        </p:txBody>
      </p:sp>
      <p:pic>
        <p:nvPicPr>
          <p:cNvPr id="40962" name="Content Placeholder 6">
            <a:extLst>
              <a:ext uri="{FF2B5EF4-FFF2-40B4-BE49-F238E27FC236}">
                <a16:creationId xmlns:a16="http://schemas.microsoft.com/office/drawing/2014/main" id="{D197855B-D14B-DC45-86C4-550FA1A19A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3300" y="1658938"/>
            <a:ext cx="7645400" cy="2006600"/>
          </a:xfrm>
        </p:spPr>
      </p:pic>
      <p:pic>
        <p:nvPicPr>
          <p:cNvPr id="40963" name="Picture 8">
            <a:extLst>
              <a:ext uri="{FF2B5EF4-FFF2-40B4-BE49-F238E27FC236}">
                <a16:creationId xmlns:a16="http://schemas.microsoft.com/office/drawing/2014/main" id="{B9F090A2-7F49-3543-828B-904F1CC45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4" y="3908426"/>
            <a:ext cx="7494587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44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DC9A5552-429B-294A-8E1E-15939E341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6 – Practice 5 answers</a:t>
            </a:r>
          </a:p>
        </p:txBody>
      </p:sp>
      <p:pic>
        <p:nvPicPr>
          <p:cNvPr id="41986" name="Content Placeholder 5">
            <a:extLst>
              <a:ext uri="{FF2B5EF4-FFF2-40B4-BE49-F238E27FC236}">
                <a16:creationId xmlns:a16="http://schemas.microsoft.com/office/drawing/2014/main" id="{896A5EFD-2CF4-7A48-835B-C459C99951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1" y="1571626"/>
            <a:ext cx="3998913" cy="4525963"/>
          </a:xfrm>
        </p:spPr>
      </p:pic>
      <p:pic>
        <p:nvPicPr>
          <p:cNvPr id="41987" name="Picture 7">
            <a:extLst>
              <a:ext uri="{FF2B5EF4-FFF2-40B4-BE49-F238E27FC236}">
                <a16:creationId xmlns:a16="http://schemas.microsoft.com/office/drawing/2014/main" id="{D072DE3C-F974-4548-9D34-8FAB5F6CC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1571625"/>
            <a:ext cx="36703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1972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0BB6CB70-32BD-5547-ADCA-3C38A7C46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3010" name="Content Placeholder 4">
            <a:extLst>
              <a:ext uri="{FF2B5EF4-FFF2-40B4-BE49-F238E27FC236}">
                <a16:creationId xmlns:a16="http://schemas.microsoft.com/office/drawing/2014/main" id="{15AD7597-7494-8444-85D3-88774C04E0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38539" y="1636713"/>
            <a:ext cx="4524375" cy="4292600"/>
          </a:xfrm>
        </p:spPr>
      </p:pic>
    </p:spTree>
    <p:extLst>
      <p:ext uri="{BB962C8B-B14F-4D97-AF65-F5344CB8AC3E}">
        <p14:creationId xmlns:p14="http://schemas.microsoft.com/office/powerpoint/2010/main" val="1355471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9454347B-7BCE-BF4F-ABE3-29B8E7CBC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6 – Practice 6</a:t>
            </a:r>
          </a:p>
        </p:txBody>
      </p:sp>
      <p:pic>
        <p:nvPicPr>
          <p:cNvPr id="44034" name="Content Placeholder 6">
            <a:extLst>
              <a:ext uri="{FF2B5EF4-FFF2-40B4-BE49-F238E27FC236}">
                <a16:creationId xmlns:a16="http://schemas.microsoft.com/office/drawing/2014/main" id="{21B4A709-491B-BE46-A6D2-9D74602994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720851"/>
            <a:ext cx="8229600" cy="4284663"/>
          </a:xfrm>
        </p:spPr>
      </p:pic>
    </p:spTree>
    <p:extLst>
      <p:ext uri="{BB962C8B-B14F-4D97-AF65-F5344CB8AC3E}">
        <p14:creationId xmlns:p14="http://schemas.microsoft.com/office/powerpoint/2010/main" val="8409437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82995D13-0710-5743-911E-C9EFE3D38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6 – Practice 6 answers</a:t>
            </a:r>
          </a:p>
        </p:txBody>
      </p:sp>
      <p:pic>
        <p:nvPicPr>
          <p:cNvPr id="45058" name="Content Placeholder 6">
            <a:extLst>
              <a:ext uri="{FF2B5EF4-FFF2-40B4-BE49-F238E27FC236}">
                <a16:creationId xmlns:a16="http://schemas.microsoft.com/office/drawing/2014/main" id="{55508972-94BA-934B-9033-2273609B75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1" y="1417638"/>
            <a:ext cx="3840163" cy="4525962"/>
          </a:xfrm>
        </p:spPr>
      </p:pic>
      <p:pic>
        <p:nvPicPr>
          <p:cNvPr id="45059" name="Picture 8">
            <a:extLst>
              <a:ext uri="{FF2B5EF4-FFF2-40B4-BE49-F238E27FC236}">
                <a16:creationId xmlns:a16="http://schemas.microsoft.com/office/drawing/2014/main" id="{808C09E2-FA5A-D94C-BC16-2C668046C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63" y="1555750"/>
            <a:ext cx="40386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401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572C8C09-050A-5043-81BF-91B62CC11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ea typeface="ＭＳ Ｐゴシック" panose="020B0600070205080204" pitchFamily="34" charset="-128"/>
              </a:rPr>
              <a:t>1. Music Journal #4 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4DD39B69-1D88-C747-9255-143531CE8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700" y="1690688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Please write for ~15-20’ in a B5 journal/MS Word.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D9CB68-AF1A-D945-A5F7-3C5F4F909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687" y="2592052"/>
            <a:ext cx="3038626" cy="38024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EFF175-605C-C141-BF33-B99B49A5DFC0}"/>
              </a:ext>
            </a:extLst>
          </p:cNvPr>
          <p:cNvSpPr/>
          <p:nvPr/>
        </p:nvSpPr>
        <p:spPr>
          <a:xfrm>
            <a:off x="5075432" y="3244334"/>
            <a:ext cx="2041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4. Midterm preview</a:t>
            </a:r>
          </a:p>
        </p:txBody>
      </p:sp>
    </p:spTree>
    <p:extLst>
      <p:ext uri="{BB962C8B-B14F-4D97-AF65-F5344CB8AC3E}">
        <p14:creationId xmlns:p14="http://schemas.microsoft.com/office/powerpoint/2010/main" val="27114366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72C4E6C0-7F73-D941-9328-1CDA4584B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6 – Practice 7</a:t>
            </a:r>
          </a:p>
        </p:txBody>
      </p:sp>
      <p:pic>
        <p:nvPicPr>
          <p:cNvPr id="46082" name="Content Placeholder 6">
            <a:extLst>
              <a:ext uri="{FF2B5EF4-FFF2-40B4-BE49-F238E27FC236}">
                <a16:creationId xmlns:a16="http://schemas.microsoft.com/office/drawing/2014/main" id="{049EAB20-7C88-D746-83F1-1992187E17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2800" y="1703388"/>
            <a:ext cx="8026400" cy="4318000"/>
          </a:xfrm>
        </p:spPr>
      </p:pic>
    </p:spTree>
    <p:extLst>
      <p:ext uri="{BB962C8B-B14F-4D97-AF65-F5344CB8AC3E}">
        <p14:creationId xmlns:p14="http://schemas.microsoft.com/office/powerpoint/2010/main" val="31167409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AFF74140-D529-2342-BB7E-40ED82F17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6 – Practice 7 answers</a:t>
            </a:r>
          </a:p>
        </p:txBody>
      </p:sp>
      <p:pic>
        <p:nvPicPr>
          <p:cNvPr id="47106" name="Content Placeholder 6">
            <a:extLst>
              <a:ext uri="{FF2B5EF4-FFF2-40B4-BE49-F238E27FC236}">
                <a16:creationId xmlns:a16="http://schemas.microsoft.com/office/drawing/2014/main" id="{0FEE5B80-41C8-6144-A088-BCD9716F71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5964" y="1900239"/>
            <a:ext cx="5470525" cy="1901825"/>
          </a:xfrm>
        </p:spPr>
      </p:pic>
    </p:spTree>
    <p:extLst>
      <p:ext uri="{BB962C8B-B14F-4D97-AF65-F5344CB8AC3E}">
        <p14:creationId xmlns:p14="http://schemas.microsoft.com/office/powerpoint/2010/main" val="6753315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7D8EF6F7-935A-7E4A-93C9-B9224BA9A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3. Essay 2 - CE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83370271-5CFB-9F4F-BDA9-7B3237DC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altLang="en-US" dirty="0" err="1">
                <a:ea typeface="ＭＳ Ｐゴシック" panose="020B0600070205080204" pitchFamily="34" charset="-128"/>
              </a:rPr>
              <a:t>ce_essay_activity_file</a:t>
            </a:r>
            <a:r>
              <a:rPr lang="en-US" altLang="en-US" dirty="0">
                <a:ea typeface="ＭＳ Ｐゴシック" panose="020B0600070205080204" pitchFamily="34" charset="-128"/>
              </a:rPr>
              <a:t> (website)</a:t>
            </a:r>
          </a:p>
          <a:p>
            <a:pPr lvl="2"/>
            <a:r>
              <a:rPr lang="en-US" altLang="en-US" sz="2800" u="sng" dirty="0">
                <a:ea typeface="ＭＳ Ｐゴシック" panose="020B0600070205080204" pitchFamily="34" charset="-128"/>
              </a:rPr>
              <a:t>Prewriting</a:t>
            </a:r>
            <a:r>
              <a:rPr lang="en-US" altLang="en-US" sz="2800" dirty="0">
                <a:ea typeface="ＭＳ Ｐゴシック" panose="020B0600070205080204" pitchFamily="34" charset="-128"/>
              </a:rPr>
              <a:t> (discuss with peers)</a:t>
            </a:r>
          </a:p>
          <a:p>
            <a:pPr lvl="3"/>
            <a:r>
              <a:rPr lang="en-US" altLang="en-US" sz="2800" i="1" dirty="0">
                <a:ea typeface="ＭＳ Ｐゴシック" panose="020B0600070205080204" pitchFamily="34" charset="-128"/>
              </a:rPr>
              <a:t>What are the causes or effects of CoVid-19? </a:t>
            </a:r>
          </a:p>
          <a:p>
            <a:pPr lvl="3"/>
            <a:r>
              <a:rPr lang="en-US" altLang="en-US" sz="2800" i="1" dirty="0">
                <a:ea typeface="ＭＳ Ｐゴシック" panose="020B0600070205080204" pitchFamily="34" charset="-128"/>
              </a:rPr>
              <a:t>How has it impacted you? (school/social/</a:t>
            </a:r>
            <a:r>
              <a:rPr lang="en-US" altLang="en-US" sz="2800" i="1">
                <a:ea typeface="ＭＳ Ｐゴシック" panose="020B0600070205080204" pitchFamily="34" charset="-128"/>
              </a:rPr>
              <a:t>work life?)</a:t>
            </a:r>
            <a:endParaRPr lang="en-US" altLang="en-US" sz="2800" i="1" dirty="0">
              <a:ea typeface="ＭＳ Ｐゴシック" panose="020B0600070205080204" pitchFamily="34" charset="-128"/>
            </a:endParaRPr>
          </a:p>
          <a:p>
            <a:pPr lvl="2"/>
            <a:r>
              <a:rPr lang="en-US" altLang="en-US" sz="2800" dirty="0" err="1">
                <a:ea typeface="ＭＳ Ｐゴシック" panose="020B0600070205080204" pitchFamily="34" charset="-128"/>
              </a:rPr>
              <a:t>ce</a:t>
            </a:r>
            <a:r>
              <a:rPr lang="en-US" altLang="en-US" sz="2800" dirty="0">
                <a:ea typeface="ＭＳ Ｐゴシック" panose="020B0600070205080204" pitchFamily="34" charset="-128"/>
              </a:rPr>
              <a:t> thesis statement (review)</a:t>
            </a:r>
          </a:p>
        </p:txBody>
      </p:sp>
    </p:spTree>
    <p:extLst>
      <p:ext uri="{BB962C8B-B14F-4D97-AF65-F5344CB8AC3E}">
        <p14:creationId xmlns:p14="http://schemas.microsoft.com/office/powerpoint/2010/main" val="26080650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A3125-B99A-DA42-B3FB-A278AEEF9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Midterm preview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1B60A-05D1-6F4F-8CDB-4448B9374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Part 1: Chapter 1, 4, 5, and 9 (course book practice) </a:t>
            </a:r>
          </a:p>
          <a:p>
            <a:pPr lvl="0"/>
            <a:r>
              <a:rPr lang="en-US" dirty="0"/>
              <a:t>Part 2: short essay (~400 words about class processes)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454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9E22EA92-DEC0-1841-80C3-4A236F373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490" y="-145142"/>
            <a:ext cx="9830933" cy="1477963"/>
          </a:xfrm>
        </p:spPr>
        <p:txBody>
          <a:bodyPr/>
          <a:lstStyle/>
          <a:p>
            <a:pPr algn="ctr" eaLnBrk="1" hangingPunct="1"/>
            <a:r>
              <a:rPr lang="en-US" altLang="ko-KR" b="1" dirty="0">
                <a:solidFill>
                  <a:srgbClr val="FFFF00"/>
                </a:solidFill>
                <a:ea typeface="Gulim" panose="020B0600000101010101" pitchFamily="34" charset="-127"/>
              </a:rPr>
              <a:t>Homework – Due before the midterm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E09FF-45B5-504E-BF59-41FEFFA4D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638" y="1118957"/>
            <a:ext cx="8402638" cy="550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470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DC2B72-8069-F44C-AEA5-7C346DF7C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6260" y="647927"/>
            <a:ext cx="8299480" cy="5811838"/>
          </a:xfrm>
        </p:spPr>
      </p:pic>
    </p:spTree>
    <p:extLst>
      <p:ext uri="{BB962C8B-B14F-4D97-AF65-F5344CB8AC3E}">
        <p14:creationId xmlns:p14="http://schemas.microsoft.com/office/powerpoint/2010/main" val="2547584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9668C135-A46B-8F4F-A5B3-72422CB96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ea typeface="ＭＳ Ｐゴシック" panose="020B0600070205080204" pitchFamily="34" charset="-128"/>
              </a:rPr>
              <a:t>2. Chapter 6 – Cause / Effect Essays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9458" name="Picture 9">
            <a:extLst>
              <a:ext uri="{FF2B5EF4-FFF2-40B4-BE49-F238E27FC236}">
                <a16:creationId xmlns:a16="http://schemas.microsoft.com/office/drawing/2014/main" id="{B5A95365-63F9-3543-90A9-B50CD1AF9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911" y="1690688"/>
            <a:ext cx="3233737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>
            <a:extLst>
              <a:ext uri="{FF2B5EF4-FFF2-40B4-BE49-F238E27FC236}">
                <a16:creationId xmlns:a16="http://schemas.microsoft.com/office/drawing/2014/main" id="{CF6AFBE1-0DF0-7447-8B51-4530EC2D2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14" y="1690688"/>
            <a:ext cx="3240088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713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1EBC145E-636B-F94F-B152-7FC34A346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Chapter 6 - Objectives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81A0A-CE00-0C4B-B9D2-D0ABB31B7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0" y="1676401"/>
            <a:ext cx="7162800" cy="4525963"/>
          </a:xfrm>
        </p:spPr>
        <p:txBody>
          <a:bodyPr>
            <a:normAutofit/>
          </a:bodyPr>
          <a:lstStyle/>
          <a:p>
            <a:pPr marL="525463">
              <a:buFont typeface="Wingdings" charset="2"/>
              <a:buChar char=""/>
              <a:defRPr/>
            </a:pPr>
            <a:r>
              <a:rPr lang="en-US" dirty="0">
                <a:latin typeface="Corbel" charset="0"/>
              </a:rPr>
              <a:t>Analyze a cause/effect (CE) essay </a:t>
            </a:r>
          </a:p>
          <a:p>
            <a:pPr marL="525463">
              <a:buFont typeface="Wingdings" charset="2"/>
              <a:buChar char=""/>
              <a:defRPr/>
            </a:pPr>
            <a:r>
              <a:rPr lang="en-US" dirty="0">
                <a:latin typeface="Corbel" charset="0"/>
              </a:rPr>
              <a:t>Construct a thesis statement for a CE essay  </a:t>
            </a:r>
          </a:p>
          <a:p>
            <a:pPr marL="525463">
              <a:buFont typeface="Wingdings" charset="2"/>
              <a:buChar char=""/>
              <a:defRPr/>
            </a:pPr>
            <a:r>
              <a:rPr lang="en-US" dirty="0">
                <a:latin typeface="Corbel" charset="0"/>
              </a:rPr>
              <a:t>Organize a CE essay </a:t>
            </a:r>
          </a:p>
          <a:p>
            <a:pPr marL="525463">
              <a:buFont typeface="Wingdings" charset="2"/>
              <a:buChar char=""/>
              <a:defRPr/>
            </a:pPr>
            <a:r>
              <a:rPr lang="en-US" dirty="0">
                <a:latin typeface="Corbel" charset="0"/>
              </a:rPr>
              <a:t>Use CE transition signals</a:t>
            </a:r>
          </a:p>
          <a:p>
            <a:pPr marL="525463">
              <a:buFont typeface="Wingdings" charset="2"/>
              <a:buChar char=""/>
              <a:defRPr/>
            </a:pPr>
            <a:r>
              <a:rPr lang="en-US" dirty="0">
                <a:latin typeface="Corbel" charset="0"/>
              </a:rPr>
              <a:t>Write, revise and edit a CE essay </a:t>
            </a:r>
            <a:r>
              <a:rPr lang="en-US" dirty="0"/>
              <a:t> </a:t>
            </a:r>
          </a:p>
          <a:p>
            <a:pPr marL="0" indent="0"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046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69850B32-4146-C647-A2FB-F1C8FE4A2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Writing model 1 </a:t>
            </a:r>
            <a:r>
              <a:rPr lang="en-US" altLang="en-US" sz="2800">
                <a:ea typeface="ＭＳ Ｐゴシック" panose="020B0600070205080204" pitchFamily="34" charset="-128"/>
              </a:rPr>
              <a:t>(p. 117-118)</a:t>
            </a:r>
          </a:p>
        </p:txBody>
      </p:sp>
      <p:pic>
        <p:nvPicPr>
          <p:cNvPr id="21506" name="Content Placeholder 5">
            <a:extLst>
              <a:ext uri="{FF2B5EF4-FFF2-40B4-BE49-F238E27FC236}">
                <a16:creationId xmlns:a16="http://schemas.microsoft.com/office/drawing/2014/main" id="{B8918B68-84A3-454B-845E-4A5B95954F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5114" y="1417639"/>
            <a:ext cx="6791325" cy="3432175"/>
          </a:xfrm>
        </p:spPr>
      </p:pic>
      <p:pic>
        <p:nvPicPr>
          <p:cNvPr id="21507" name="Picture 7">
            <a:extLst>
              <a:ext uri="{FF2B5EF4-FFF2-40B4-BE49-F238E27FC236}">
                <a16:creationId xmlns:a16="http://schemas.microsoft.com/office/drawing/2014/main" id="{7DEDE195-922C-DA42-8DC8-91748A48B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864" y="4953000"/>
            <a:ext cx="679608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706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83112AD0-D814-2843-B21B-1EEC2B206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Writing model 1 questions</a:t>
            </a:r>
          </a:p>
        </p:txBody>
      </p:sp>
      <p:pic>
        <p:nvPicPr>
          <p:cNvPr id="22530" name="Content Placeholder 6">
            <a:extLst>
              <a:ext uri="{FF2B5EF4-FFF2-40B4-BE49-F238E27FC236}">
                <a16:creationId xmlns:a16="http://schemas.microsoft.com/office/drawing/2014/main" id="{CB03648E-5E8A-5F44-9655-2C3228478E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2400" y="1981201"/>
            <a:ext cx="6807200" cy="2695575"/>
          </a:xfrm>
        </p:spPr>
      </p:pic>
    </p:spTree>
    <p:extLst>
      <p:ext uri="{BB962C8B-B14F-4D97-AF65-F5344CB8AC3E}">
        <p14:creationId xmlns:p14="http://schemas.microsoft.com/office/powerpoint/2010/main" val="3382037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261B7396-5203-0A4E-8CC3-D48FB7343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6 – Model 1 answers</a:t>
            </a:r>
          </a:p>
        </p:txBody>
      </p:sp>
      <p:pic>
        <p:nvPicPr>
          <p:cNvPr id="23554" name="Content Placeholder 6">
            <a:extLst>
              <a:ext uri="{FF2B5EF4-FFF2-40B4-BE49-F238E27FC236}">
                <a16:creationId xmlns:a16="http://schemas.microsoft.com/office/drawing/2014/main" id="{8103788B-BFA4-3B4F-AA7E-99830C6EE0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9264" y="1676400"/>
            <a:ext cx="6213475" cy="3538538"/>
          </a:xfrm>
        </p:spPr>
      </p:pic>
    </p:spTree>
    <p:extLst>
      <p:ext uri="{BB962C8B-B14F-4D97-AF65-F5344CB8AC3E}">
        <p14:creationId xmlns:p14="http://schemas.microsoft.com/office/powerpoint/2010/main" val="1530864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E4CFEE07-E770-8441-9047-CCFC38A65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Writing model 2 </a:t>
            </a:r>
            <a:r>
              <a:rPr lang="en-US" altLang="en-US" sz="2800">
                <a:ea typeface="ＭＳ Ｐゴシック" panose="020B0600070205080204" pitchFamily="34" charset="-128"/>
              </a:rPr>
              <a:t>(p. 119-120)</a:t>
            </a:r>
          </a:p>
        </p:txBody>
      </p:sp>
      <p:pic>
        <p:nvPicPr>
          <p:cNvPr id="24578" name="Content Placeholder 4">
            <a:extLst>
              <a:ext uri="{FF2B5EF4-FFF2-40B4-BE49-F238E27FC236}">
                <a16:creationId xmlns:a16="http://schemas.microsoft.com/office/drawing/2014/main" id="{7BF4CF50-CB4D-5249-A16F-3514461DC2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9664" y="1417639"/>
            <a:ext cx="7432675" cy="4708525"/>
          </a:xfrm>
        </p:spPr>
      </p:pic>
    </p:spTree>
    <p:extLst>
      <p:ext uri="{BB962C8B-B14F-4D97-AF65-F5344CB8AC3E}">
        <p14:creationId xmlns:p14="http://schemas.microsoft.com/office/powerpoint/2010/main" val="214747672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304</Words>
  <Application>Microsoft Macintosh PowerPoint</Application>
  <PresentationFormat>Widescreen</PresentationFormat>
  <Paragraphs>56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Gulim</vt:lpstr>
      <vt:lpstr>맑은 고딕</vt:lpstr>
      <vt:lpstr>ＭＳ Ｐゴシック</vt:lpstr>
      <vt:lpstr>Arial</vt:lpstr>
      <vt:lpstr>Calibri</vt:lpstr>
      <vt:lpstr>Calibri Light</vt:lpstr>
      <vt:lpstr>Corbel</vt:lpstr>
      <vt:lpstr>Microsoft Sans Serif</vt:lpstr>
      <vt:lpstr>Wingdings</vt:lpstr>
      <vt:lpstr>1_Office Theme</vt:lpstr>
      <vt:lpstr>PowerPoint Presentation</vt:lpstr>
      <vt:lpstr>Week 7 schedule</vt:lpstr>
      <vt:lpstr>1. Music Journal #4 </vt:lpstr>
      <vt:lpstr>2. Chapter 6 – Cause / Effect Essays</vt:lpstr>
      <vt:lpstr>Chapter 6 - Objectives</vt:lpstr>
      <vt:lpstr>Writing model 1 (p. 117-118)</vt:lpstr>
      <vt:lpstr>Writing model 1 questions</vt:lpstr>
      <vt:lpstr>Chapter 6 – Model 1 answers</vt:lpstr>
      <vt:lpstr>Writing model 2 (p. 119-120)</vt:lpstr>
      <vt:lpstr>Writing model 2 questions</vt:lpstr>
      <vt:lpstr>Chapter 6 – Model 2 answers</vt:lpstr>
      <vt:lpstr>Chapter 6 – Practice 1</vt:lpstr>
      <vt:lpstr>Chapter 6 – Practice 1 answers</vt:lpstr>
      <vt:lpstr>Organization</vt:lpstr>
      <vt:lpstr>Chapter 6 – Practice 2</vt:lpstr>
      <vt:lpstr>Chapter 6 – Practice 2 answers</vt:lpstr>
      <vt:lpstr>Organization</vt:lpstr>
      <vt:lpstr>Chapter 6 – Practice 3</vt:lpstr>
      <vt:lpstr>Chapter 6 – Practice 3 answers</vt:lpstr>
      <vt:lpstr>Transition Signals (p. 124-125)</vt:lpstr>
      <vt:lpstr>PowerPoint Presentation</vt:lpstr>
      <vt:lpstr>Chapter 6 – Practice 4</vt:lpstr>
      <vt:lpstr>Effect Signal Words (p. 126)</vt:lpstr>
      <vt:lpstr>Chapter 6 – Practice 4 answers</vt:lpstr>
      <vt:lpstr>Chapter 6 – Practice 5</vt:lpstr>
      <vt:lpstr>Chapter 6 – Practice 5 answers</vt:lpstr>
      <vt:lpstr>PowerPoint Presentation</vt:lpstr>
      <vt:lpstr>Chapter 6 – Practice 6</vt:lpstr>
      <vt:lpstr>Chapter 6 – Practice 6 answers</vt:lpstr>
      <vt:lpstr>Chapter 6 – Practice 7</vt:lpstr>
      <vt:lpstr>Chapter 6 – Practice 7 answers</vt:lpstr>
      <vt:lpstr>3. Essay 2 - CE</vt:lpstr>
      <vt:lpstr>4. Midterm preview</vt:lpstr>
      <vt:lpstr>Homework – Due before the midterm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Todd Jobbitt</dc:creator>
  <cp:lastModifiedBy>Todd Jobbitt</cp:lastModifiedBy>
  <cp:revision>20</cp:revision>
  <cp:lastPrinted>2021-04-08T03:18:12Z</cp:lastPrinted>
  <dcterms:created xsi:type="dcterms:W3CDTF">2021-03-18T01:11:41Z</dcterms:created>
  <dcterms:modified xsi:type="dcterms:W3CDTF">2023-03-15T07:38:35Z</dcterms:modified>
</cp:coreProperties>
</file>