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301" r:id="rId2"/>
    <p:sldId id="314" r:id="rId3"/>
    <p:sldId id="389" r:id="rId4"/>
    <p:sldId id="396" r:id="rId5"/>
    <p:sldId id="403" r:id="rId6"/>
    <p:sldId id="404" r:id="rId7"/>
    <p:sldId id="419" r:id="rId8"/>
    <p:sldId id="398" r:id="rId9"/>
    <p:sldId id="420" r:id="rId10"/>
    <p:sldId id="399" r:id="rId11"/>
    <p:sldId id="405" r:id="rId12"/>
    <p:sldId id="400" r:id="rId13"/>
    <p:sldId id="401" r:id="rId14"/>
    <p:sldId id="402" r:id="rId15"/>
    <p:sldId id="406" r:id="rId16"/>
    <p:sldId id="407" r:id="rId17"/>
    <p:sldId id="409" r:id="rId18"/>
    <p:sldId id="411" r:id="rId19"/>
    <p:sldId id="412" r:id="rId20"/>
    <p:sldId id="414" r:id="rId21"/>
    <p:sldId id="415" r:id="rId22"/>
    <p:sldId id="410" r:id="rId23"/>
    <p:sldId id="416" r:id="rId24"/>
    <p:sldId id="417" r:id="rId25"/>
    <p:sldId id="418" r:id="rId26"/>
    <p:sldId id="421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68"/>
    <p:restoredTop sz="94641"/>
  </p:normalViewPr>
  <p:slideViewPr>
    <p:cSldViewPr snapToGrid="0" snapToObjects="1">
      <p:cViewPr varScale="1">
        <p:scale>
          <a:sx n="88" d="100"/>
          <a:sy n="88" d="100"/>
        </p:scale>
        <p:origin x="192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D68B-27E3-2246-B117-3EA6F626EE98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8B78-1E40-2641-BD19-FC681680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5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EFC6E243-37D6-6148-838F-60217A9E6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0EB5F8-3C89-2545-BF90-A1535C549A15}" type="slidenum">
              <a:rPr lang="en-US" altLang="ko-KR" smtClean="0">
                <a:ea typeface="Gulim" panose="020B0600000101010101" pitchFamily="34" charset="-127"/>
              </a:rPr>
              <a:pPr>
                <a:spcBef>
                  <a:spcPct val="0"/>
                </a:spcBef>
              </a:pPr>
              <a:t>27</a:t>
            </a:fld>
            <a:endParaRPr lang="en-US" altLang="ko-KR">
              <a:ea typeface="Gulim" panose="020B0600000101010101" pitchFamily="34" charset="-127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8FA184D2-6899-8D41-9A2B-ECC0394B4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9DDBBF5D-EA64-4B4D-94F1-9F2397D76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ko-KR" altLang="en-US">
              <a:latin typeface="Arial" panose="020B0604020202020204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986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7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7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3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4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7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3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5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6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7627F-3D5C-BC4D-81EB-F66D97A96BC6}" type="datetimeFigureOut">
              <a:rPr lang="en-US" smtClean="0"/>
              <a:t>3/15/23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20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5A691F-B46C-C845-A0C0-9B77C87DF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5300" y="673100"/>
            <a:ext cx="8674100" cy="5727700"/>
          </a:xfrm>
        </p:spPr>
        <p:txBody>
          <a:bodyPr>
            <a:normAutofit/>
          </a:bodyPr>
          <a:lstStyle/>
          <a:p>
            <a:pPr>
              <a:spcBef>
                <a:spcPts val="2000"/>
              </a:spcBef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Department of International Studies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ts val="2000"/>
              </a:spcBef>
              <a:defRPr/>
            </a:pP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ea typeface="ＭＳ Ｐゴシック" panose="020B0600070205080204" pitchFamily="34" charset="-128"/>
            </a:endParaRPr>
          </a:p>
          <a:p>
            <a:pPr>
              <a:spcBef>
                <a:spcPts val="2000"/>
              </a:spcBef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DIS ENGLISH 1 – Week 6 </a:t>
            </a:r>
          </a:p>
        </p:txBody>
      </p:sp>
      <p:pic>
        <p:nvPicPr>
          <p:cNvPr id="14338" name="Picture 4">
            <a:extLst>
              <a:ext uri="{FF2B5EF4-FFF2-40B4-BE49-F238E27FC236}">
                <a16:creationId xmlns:a16="http://schemas.microsoft.com/office/drawing/2014/main" id="{1ADDEE89-E415-7B4B-AD6D-4410B729E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36700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4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7901AAA6-3511-DD45-956D-1B5E9677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Chapter 9 – Practice 1</a:t>
            </a:r>
          </a:p>
        </p:txBody>
      </p:sp>
      <p:pic>
        <p:nvPicPr>
          <p:cNvPr id="22530" name="Content Placeholder 6">
            <a:extLst>
              <a:ext uri="{FF2B5EF4-FFF2-40B4-BE49-F238E27FC236}">
                <a16:creationId xmlns:a16="http://schemas.microsoft.com/office/drawing/2014/main" id="{CC9EA443-7216-4141-BC61-A1549DB10D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1690688"/>
            <a:ext cx="6648450" cy="4525963"/>
          </a:xfrm>
        </p:spPr>
      </p:pic>
    </p:spTree>
    <p:extLst>
      <p:ext uri="{BB962C8B-B14F-4D97-AF65-F5344CB8AC3E}">
        <p14:creationId xmlns:p14="http://schemas.microsoft.com/office/powerpoint/2010/main" val="3200454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A5DA9FC-0EAC-914F-BC31-40A1635D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Chapter 9 – Practice 1 answers</a:t>
            </a:r>
          </a:p>
        </p:txBody>
      </p:sp>
      <p:pic>
        <p:nvPicPr>
          <p:cNvPr id="23554" name="Content Placeholder 6">
            <a:extLst>
              <a:ext uri="{FF2B5EF4-FFF2-40B4-BE49-F238E27FC236}">
                <a16:creationId xmlns:a16="http://schemas.microsoft.com/office/drawing/2014/main" id="{20BF8F99-E162-724E-9A70-C36B48ACA3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1600" y="1803401"/>
            <a:ext cx="6908800" cy="2316163"/>
          </a:xfrm>
        </p:spPr>
      </p:pic>
    </p:spTree>
    <p:extLst>
      <p:ext uri="{BB962C8B-B14F-4D97-AF65-F5344CB8AC3E}">
        <p14:creationId xmlns:p14="http://schemas.microsoft.com/office/powerpoint/2010/main" val="2527624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13BD0FF-2B27-C04D-90F4-2802ED91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Chapter 9 – Practice 2</a:t>
            </a:r>
          </a:p>
        </p:txBody>
      </p:sp>
      <p:pic>
        <p:nvPicPr>
          <p:cNvPr id="24578" name="Content Placeholder 7">
            <a:extLst>
              <a:ext uri="{FF2B5EF4-FFF2-40B4-BE49-F238E27FC236}">
                <a16:creationId xmlns:a16="http://schemas.microsoft.com/office/drawing/2014/main" id="{C1BE5679-E22E-1747-BE8D-4773EF2D38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5014" y="1600201"/>
            <a:ext cx="8181975" cy="4525963"/>
          </a:xfrm>
        </p:spPr>
      </p:pic>
    </p:spTree>
    <p:extLst>
      <p:ext uri="{BB962C8B-B14F-4D97-AF65-F5344CB8AC3E}">
        <p14:creationId xmlns:p14="http://schemas.microsoft.com/office/powerpoint/2010/main" val="2398100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77292356-B9B3-2A4F-83E1-FBE07D85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Chapter 9 – Practice 2 answers</a:t>
            </a:r>
          </a:p>
        </p:txBody>
      </p:sp>
      <p:pic>
        <p:nvPicPr>
          <p:cNvPr id="25602" name="Content Placeholder 6">
            <a:extLst>
              <a:ext uri="{FF2B5EF4-FFF2-40B4-BE49-F238E27FC236}">
                <a16:creationId xmlns:a16="http://schemas.microsoft.com/office/drawing/2014/main" id="{C63777CA-B7C8-9947-B22C-020E3BAEBB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0291" y="1690688"/>
            <a:ext cx="6870700" cy="3997325"/>
          </a:xfrm>
        </p:spPr>
      </p:pic>
    </p:spTree>
    <p:extLst>
      <p:ext uri="{BB962C8B-B14F-4D97-AF65-F5344CB8AC3E}">
        <p14:creationId xmlns:p14="http://schemas.microsoft.com/office/powerpoint/2010/main" val="743837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4779695-EA9E-5F43-AE1F-EE378A01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Chapter 9 – Practice 3</a:t>
            </a:r>
          </a:p>
        </p:txBody>
      </p:sp>
      <p:pic>
        <p:nvPicPr>
          <p:cNvPr id="26626" name="Content Placeholder 6">
            <a:extLst>
              <a:ext uri="{FF2B5EF4-FFF2-40B4-BE49-F238E27FC236}">
                <a16:creationId xmlns:a16="http://schemas.microsoft.com/office/drawing/2014/main" id="{E9298E06-1954-7943-A787-A997486E1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6125" y="1915512"/>
            <a:ext cx="8159750" cy="4525963"/>
          </a:xfrm>
        </p:spPr>
      </p:pic>
    </p:spTree>
    <p:extLst>
      <p:ext uri="{BB962C8B-B14F-4D97-AF65-F5344CB8AC3E}">
        <p14:creationId xmlns:p14="http://schemas.microsoft.com/office/powerpoint/2010/main" val="3553426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A2022DA4-E3F2-4B47-8088-7B8BC840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Chapter 9 – Practice 3 answers</a:t>
            </a:r>
          </a:p>
        </p:txBody>
      </p:sp>
      <p:pic>
        <p:nvPicPr>
          <p:cNvPr id="27650" name="Content Placeholder 6">
            <a:extLst>
              <a:ext uri="{FF2B5EF4-FFF2-40B4-BE49-F238E27FC236}">
                <a16:creationId xmlns:a16="http://schemas.microsoft.com/office/drawing/2014/main" id="{82B0196B-5458-764C-A68F-BD0BECBC5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975" y="4708526"/>
            <a:ext cx="3883025" cy="1247775"/>
          </a:xfrm>
        </p:spPr>
      </p:pic>
      <p:pic>
        <p:nvPicPr>
          <p:cNvPr id="27651" name="Picture 10">
            <a:extLst>
              <a:ext uri="{FF2B5EF4-FFF2-40B4-BE49-F238E27FC236}">
                <a16:creationId xmlns:a16="http://schemas.microsoft.com/office/drawing/2014/main" id="{2D5A0DAF-60A3-2F4F-A0F6-CE76AB88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295526"/>
            <a:ext cx="41814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2">
            <a:extLst>
              <a:ext uri="{FF2B5EF4-FFF2-40B4-BE49-F238E27FC236}">
                <a16:creationId xmlns:a16="http://schemas.microsoft.com/office/drawing/2014/main" id="{29B57B07-C2DA-6648-9B84-C22FA2A4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295526"/>
            <a:ext cx="402431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772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2E8CD7B8-BCE7-7A4B-B5AF-0CBD6C89F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9 – Practice 4</a:t>
            </a:r>
          </a:p>
        </p:txBody>
      </p:sp>
      <p:pic>
        <p:nvPicPr>
          <p:cNvPr id="28674" name="Content Placeholder 7">
            <a:extLst>
              <a:ext uri="{FF2B5EF4-FFF2-40B4-BE49-F238E27FC236}">
                <a16:creationId xmlns:a16="http://schemas.microsoft.com/office/drawing/2014/main" id="{23BADA88-AEC0-4042-93C1-6EE5185DD1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41501"/>
            <a:ext cx="8229600" cy="4043363"/>
          </a:xfrm>
        </p:spPr>
      </p:pic>
      <p:pic>
        <p:nvPicPr>
          <p:cNvPr id="28675" name="Content Placeholder 7">
            <a:extLst>
              <a:ext uri="{FF2B5EF4-FFF2-40B4-BE49-F238E27FC236}">
                <a16:creationId xmlns:a16="http://schemas.microsoft.com/office/drawing/2014/main" id="{7FB10F66-2000-F643-87CD-CEE798E4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826125"/>
            <a:ext cx="3479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934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00DE8187-71F4-FC44-A12E-BE6D39CB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Chapter 9 – Practice 5</a:t>
            </a:r>
          </a:p>
        </p:txBody>
      </p:sp>
      <p:pic>
        <p:nvPicPr>
          <p:cNvPr id="29698" name="Content Placeholder 6">
            <a:extLst>
              <a:ext uri="{FF2B5EF4-FFF2-40B4-BE49-F238E27FC236}">
                <a16:creationId xmlns:a16="http://schemas.microsoft.com/office/drawing/2014/main" id="{AAEE78E2-8942-6445-B43F-08AFBD4B8A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565401"/>
            <a:ext cx="8229600" cy="2595563"/>
          </a:xfrm>
        </p:spPr>
      </p:pic>
    </p:spTree>
    <p:extLst>
      <p:ext uri="{BB962C8B-B14F-4D97-AF65-F5344CB8AC3E}">
        <p14:creationId xmlns:p14="http://schemas.microsoft.com/office/powerpoint/2010/main" val="2134761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A9958155-648C-7B44-8480-C8D52FA15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Chapter 9 – Practice 5 answers</a:t>
            </a:r>
          </a:p>
        </p:txBody>
      </p:sp>
      <p:pic>
        <p:nvPicPr>
          <p:cNvPr id="30722" name="Content Placeholder 5">
            <a:extLst>
              <a:ext uri="{FF2B5EF4-FFF2-40B4-BE49-F238E27FC236}">
                <a16:creationId xmlns:a16="http://schemas.microsoft.com/office/drawing/2014/main" id="{4D167418-5041-4B4C-AE09-2C3FBA173B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8137" y="2260217"/>
            <a:ext cx="6435725" cy="3784600"/>
          </a:xfrm>
        </p:spPr>
      </p:pic>
    </p:spTree>
    <p:extLst>
      <p:ext uri="{BB962C8B-B14F-4D97-AF65-F5344CB8AC3E}">
        <p14:creationId xmlns:p14="http://schemas.microsoft.com/office/powerpoint/2010/main" val="3255183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A46B23E5-19AB-334B-871E-80571A08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Chapter 9 – Practice 6</a:t>
            </a:r>
          </a:p>
        </p:txBody>
      </p:sp>
      <p:pic>
        <p:nvPicPr>
          <p:cNvPr id="31746" name="Content Placeholder 6">
            <a:extLst>
              <a:ext uri="{FF2B5EF4-FFF2-40B4-BE49-F238E27FC236}">
                <a16:creationId xmlns:a16="http://schemas.microsoft.com/office/drawing/2014/main" id="{2B4B9F42-ED4A-F847-961C-13B03BC9B3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4468" y="1690688"/>
            <a:ext cx="7150100" cy="4525962"/>
          </a:xfrm>
        </p:spPr>
      </p:pic>
      <p:pic>
        <p:nvPicPr>
          <p:cNvPr id="31747" name="Picture 8">
            <a:extLst>
              <a:ext uri="{FF2B5EF4-FFF2-40B4-BE49-F238E27FC236}">
                <a16:creationId xmlns:a16="http://schemas.microsoft.com/office/drawing/2014/main" id="{0DB43B27-4B14-D749-9383-1A9BF51D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419" y="5804693"/>
            <a:ext cx="29337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08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9276-01E0-2D48-9387-19559F71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b="1" kern="1600" spc="100" dirty="0">
                <a:effectLst>
                  <a:glow rad="101600">
                    <a:schemeClr val="bg2">
                      <a:lumMod val="2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Calibri"/>
              </a:rPr>
              <a:t>Week 6 schedule</a:t>
            </a:r>
            <a:endParaRPr lang="en-US" b="1" dirty="0"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C17B2D-5E6E-A141-BF74-909752177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768" y="1901372"/>
            <a:ext cx="11286464" cy="3343615"/>
          </a:xfrm>
        </p:spPr>
      </p:pic>
    </p:spTree>
    <p:extLst>
      <p:ext uri="{BB962C8B-B14F-4D97-AF65-F5344CB8AC3E}">
        <p14:creationId xmlns:p14="http://schemas.microsoft.com/office/powerpoint/2010/main" val="1709325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FB90312-F14C-E147-8826-4626B194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Chapter 9 – Practice 7</a:t>
            </a:r>
          </a:p>
        </p:txBody>
      </p:sp>
      <p:pic>
        <p:nvPicPr>
          <p:cNvPr id="32770" name="Content Placeholder 6">
            <a:extLst>
              <a:ext uri="{FF2B5EF4-FFF2-40B4-BE49-F238E27FC236}">
                <a16:creationId xmlns:a16="http://schemas.microsoft.com/office/drawing/2014/main" id="{EB5E405A-4A4C-414C-871B-184D2949EA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705770"/>
            <a:ext cx="8229600" cy="2795587"/>
          </a:xfrm>
        </p:spPr>
      </p:pic>
      <p:pic>
        <p:nvPicPr>
          <p:cNvPr id="32771" name="Picture 8">
            <a:extLst>
              <a:ext uri="{FF2B5EF4-FFF2-40B4-BE49-F238E27FC236}">
                <a16:creationId xmlns:a16="http://schemas.microsoft.com/office/drawing/2014/main" id="{1101B966-7E6E-DD48-8EFA-0E2FB068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4" y="4516439"/>
            <a:ext cx="725328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53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B7B35D28-B29B-3B42-8E50-3B1A127F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9 – Practice 7 answers</a:t>
            </a:r>
          </a:p>
        </p:txBody>
      </p:sp>
      <p:pic>
        <p:nvPicPr>
          <p:cNvPr id="33794" name="Content Placeholder 6">
            <a:extLst>
              <a:ext uri="{FF2B5EF4-FFF2-40B4-BE49-F238E27FC236}">
                <a16:creationId xmlns:a16="http://schemas.microsoft.com/office/drawing/2014/main" id="{7ABDBC46-0F65-C946-A8F4-7DEC3C2777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1295401"/>
            <a:ext cx="4075112" cy="4951413"/>
          </a:xfrm>
        </p:spPr>
      </p:pic>
      <p:pic>
        <p:nvPicPr>
          <p:cNvPr id="33795" name="Picture 8">
            <a:extLst>
              <a:ext uri="{FF2B5EF4-FFF2-40B4-BE49-F238E27FC236}">
                <a16:creationId xmlns:a16="http://schemas.microsoft.com/office/drawing/2014/main" id="{2A566461-14FC-5F48-A229-C1AFCAA3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4" y="1828801"/>
            <a:ext cx="4110037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">
            <a:extLst>
              <a:ext uri="{FF2B5EF4-FFF2-40B4-BE49-F238E27FC236}">
                <a16:creationId xmlns:a16="http://schemas.microsoft.com/office/drawing/2014/main" id="{069DA2C8-CDBD-5546-B811-D34ED2A2D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6327775"/>
            <a:ext cx="2146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776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F724A9DB-1090-8746-BBF6-5AEB94BA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Chapter 9 – Practice 8</a:t>
            </a:r>
          </a:p>
        </p:txBody>
      </p:sp>
      <p:pic>
        <p:nvPicPr>
          <p:cNvPr id="34818" name="Content Placeholder 6">
            <a:extLst>
              <a:ext uri="{FF2B5EF4-FFF2-40B4-BE49-F238E27FC236}">
                <a16:creationId xmlns:a16="http://schemas.microsoft.com/office/drawing/2014/main" id="{FF835ED1-BAAB-CF49-B8FE-84BCA0E742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617405"/>
            <a:ext cx="8229600" cy="3059113"/>
          </a:xfrm>
        </p:spPr>
      </p:pic>
    </p:spTree>
    <p:extLst>
      <p:ext uri="{BB962C8B-B14F-4D97-AF65-F5344CB8AC3E}">
        <p14:creationId xmlns:p14="http://schemas.microsoft.com/office/powerpoint/2010/main" val="1491823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15AEADD5-6976-BA4F-AA66-4EB74019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Chapter 9 – Practice 8 answers</a:t>
            </a:r>
          </a:p>
        </p:txBody>
      </p:sp>
      <p:pic>
        <p:nvPicPr>
          <p:cNvPr id="35842" name="Content Placeholder 4">
            <a:extLst>
              <a:ext uri="{FF2B5EF4-FFF2-40B4-BE49-F238E27FC236}">
                <a16:creationId xmlns:a16="http://schemas.microsoft.com/office/drawing/2014/main" id="{21B1FA48-1E59-A242-A237-013CA82048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311400"/>
            <a:ext cx="4191000" cy="3733800"/>
          </a:xfrm>
        </p:spPr>
      </p:pic>
      <p:pic>
        <p:nvPicPr>
          <p:cNvPr id="35843" name="Picture 6">
            <a:extLst>
              <a:ext uri="{FF2B5EF4-FFF2-40B4-BE49-F238E27FC236}">
                <a16:creationId xmlns:a16="http://schemas.microsoft.com/office/drawing/2014/main" id="{6637C27A-D50E-7443-92C1-F0A6E9D6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11400"/>
            <a:ext cx="41021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273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B71276A-2B5A-4140-AFB8-1C4E06516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Chapter 9 – Practice 9</a:t>
            </a:r>
          </a:p>
        </p:txBody>
      </p:sp>
      <p:pic>
        <p:nvPicPr>
          <p:cNvPr id="36866" name="Content Placeholder 12">
            <a:extLst>
              <a:ext uri="{FF2B5EF4-FFF2-40B4-BE49-F238E27FC236}">
                <a16:creationId xmlns:a16="http://schemas.microsoft.com/office/drawing/2014/main" id="{C64662E6-8DA4-A145-8303-61FA73B2DB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2089424"/>
            <a:ext cx="8191500" cy="3924300"/>
          </a:xfrm>
        </p:spPr>
      </p:pic>
    </p:spTree>
    <p:extLst>
      <p:ext uri="{BB962C8B-B14F-4D97-AF65-F5344CB8AC3E}">
        <p14:creationId xmlns:p14="http://schemas.microsoft.com/office/powerpoint/2010/main" val="3118919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7331EBDD-0E04-C74B-BA54-D619777D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9 – Practice 9 answers</a:t>
            </a:r>
          </a:p>
        </p:txBody>
      </p:sp>
      <p:pic>
        <p:nvPicPr>
          <p:cNvPr id="37890" name="Content Placeholder 6">
            <a:extLst>
              <a:ext uri="{FF2B5EF4-FFF2-40B4-BE49-F238E27FC236}">
                <a16:creationId xmlns:a16="http://schemas.microsoft.com/office/drawing/2014/main" id="{73B6AA1B-8DAA-1E44-8845-B177202BAD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79575"/>
            <a:ext cx="4268788" cy="3695700"/>
          </a:xfrm>
        </p:spPr>
      </p:pic>
      <p:pic>
        <p:nvPicPr>
          <p:cNvPr id="37891" name="Picture 8">
            <a:extLst>
              <a:ext uri="{FF2B5EF4-FFF2-40B4-BE49-F238E27FC236}">
                <a16:creationId xmlns:a16="http://schemas.microsoft.com/office/drawing/2014/main" id="{6FACEB5F-A951-7146-AE39-F1A5FE64D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6" y="2228851"/>
            <a:ext cx="382746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42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A3125-B99A-DA42-B3FB-A278AEEF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Midterm preview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B60A-05D1-6F4F-8CDB-4448B9374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Part 1: Chapter 1, 4, 5, and 9 (course book practice) </a:t>
            </a:r>
          </a:p>
          <a:p>
            <a:pPr lvl="0"/>
            <a:r>
              <a:rPr lang="en-US" dirty="0"/>
              <a:t>Part 2: short essay (400-500 words about class processes)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454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E22EA92-DEC0-1841-80C3-4A236F37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38" y="1"/>
            <a:ext cx="8229600" cy="1477963"/>
          </a:xfrm>
        </p:spPr>
        <p:txBody>
          <a:bodyPr/>
          <a:lstStyle/>
          <a:p>
            <a:pPr algn="ctr" eaLnBrk="1" hangingPunct="1"/>
            <a:r>
              <a:rPr lang="en-US" altLang="ko-KR" b="1" dirty="0">
                <a:solidFill>
                  <a:srgbClr val="FFFF00"/>
                </a:solidFill>
                <a:ea typeface="Gulim" panose="020B0600000101010101" pitchFamily="34" charset="-127"/>
              </a:rPr>
              <a:t>Homework – Due Week 6</a:t>
            </a:r>
            <a:br>
              <a:rPr lang="en-US" altLang="ko-KR" b="1" dirty="0">
                <a:solidFill>
                  <a:srgbClr val="FFFF00"/>
                </a:solidFill>
                <a:ea typeface="Gulim" panose="020B0600000101010101" pitchFamily="34" charset="-127"/>
              </a:rPr>
            </a:br>
            <a:r>
              <a:rPr lang="en-US" altLang="ko-KR" b="1" dirty="0">
                <a:solidFill>
                  <a:srgbClr val="FFFF00"/>
                </a:solidFill>
                <a:ea typeface="Gulim" panose="020B0600000101010101" pitchFamily="34" charset="-127"/>
              </a:rPr>
              <a:t>(</a:t>
            </a:r>
            <a:r>
              <a:rPr lang="en-US" altLang="ko-KR" dirty="0">
                <a:solidFill>
                  <a:srgbClr val="FFFF00"/>
                </a:solidFill>
                <a:ea typeface="Gulim" panose="020B0600000101010101" pitchFamily="34" charset="-127"/>
              </a:rPr>
              <a:t>see Weekly file for full details</a:t>
            </a:r>
            <a:r>
              <a:rPr lang="en-US" altLang="ko-KR" b="1" dirty="0">
                <a:solidFill>
                  <a:srgbClr val="FFFF00"/>
                </a:solidFill>
                <a:ea typeface="Gulim" panose="020B0600000101010101" pitchFamily="34" charset="-127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3177A-9272-3049-9169-2848C1772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981200"/>
            <a:ext cx="9448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4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72C8C09-050A-5043-81BF-91B62CC1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1. Music Journal #4 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DD39B69-1D88-C747-9255-143531CE8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Please write for ~15-20’ in a B5 journal/MS Word.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9CB68-AF1A-D945-A5F7-3C5F4F90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687" y="2592052"/>
            <a:ext cx="3038626" cy="380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36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D8F26E8F-D9B2-CA40-A130-009BD872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2. Chapter 9 – Types of Sentences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892353C6-B9E2-8747-8E25-01DAEE721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66" y="1690687"/>
            <a:ext cx="3502021" cy="456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EEF7A-1FAD-CD45-9AF4-4077CB804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928" y="1690688"/>
            <a:ext cx="3444824" cy="45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91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997C6049-130E-4247-8618-8E58A1EA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Chapter 9 - Objectives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81A0A-CE00-0C4B-B9D2-D0ABB31B7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5463">
              <a:buFont typeface="Wingdings" charset="2"/>
              <a:buChar char=""/>
              <a:defRPr/>
            </a:pPr>
            <a:r>
              <a:rPr lang="en-US" dirty="0">
                <a:solidFill>
                  <a:srgbClr val="000000"/>
                </a:solidFill>
                <a:latin typeface="Corbel" charset="0"/>
              </a:rPr>
              <a:t>Recognize independent and dependent clauses</a:t>
            </a:r>
          </a:p>
          <a:p>
            <a:pPr marL="525463">
              <a:buFont typeface="Wingdings" charset="2"/>
              <a:buChar char=""/>
              <a:defRPr/>
            </a:pPr>
            <a:r>
              <a:rPr lang="en-US" dirty="0">
                <a:solidFill>
                  <a:srgbClr val="000000"/>
                </a:solidFill>
                <a:latin typeface="Corbel" charset="0"/>
              </a:rPr>
              <a:t>Analyze different types of sentences</a:t>
            </a:r>
          </a:p>
          <a:p>
            <a:pPr marL="525463">
              <a:buFont typeface="Wingdings" charset="2"/>
              <a:buChar char=""/>
              <a:defRPr/>
            </a:pPr>
            <a:r>
              <a:rPr lang="en-US" dirty="0">
                <a:solidFill>
                  <a:srgbClr val="000000"/>
                </a:solidFill>
                <a:latin typeface="Corbel" charset="0"/>
              </a:rPr>
              <a:t>Use coordinators, conjunctive adverbs, and semicolons to create compound sentences</a:t>
            </a:r>
          </a:p>
          <a:p>
            <a:pPr marL="525463">
              <a:buFont typeface="Wingdings" charset="2"/>
              <a:buChar char=""/>
              <a:defRPr/>
            </a:pPr>
            <a:r>
              <a:rPr lang="en-US" dirty="0">
                <a:solidFill>
                  <a:srgbClr val="000000"/>
                </a:solidFill>
                <a:latin typeface="Corbel" charset="0"/>
              </a:rPr>
              <a:t>Use adverb clauses to create complex sentences</a:t>
            </a:r>
          </a:p>
          <a:p>
            <a:pPr marL="525463">
              <a:buFont typeface="Wingdings" charset="2"/>
              <a:buChar char=""/>
              <a:defRPr/>
            </a:pPr>
            <a:r>
              <a:rPr lang="en-US" dirty="0">
                <a:solidFill>
                  <a:srgbClr val="000000"/>
                </a:solidFill>
                <a:latin typeface="Corbel" charset="0"/>
              </a:rPr>
              <a:t>Combine different types of clauses to create compound-complex sentences</a:t>
            </a:r>
          </a:p>
          <a:p>
            <a:pPr marL="525463">
              <a:buFont typeface="Wingdings" charset="2"/>
              <a:buChar char=""/>
              <a:defRPr/>
            </a:pPr>
            <a:r>
              <a:rPr lang="en-US" dirty="0">
                <a:solidFill>
                  <a:srgbClr val="000000"/>
                </a:solidFill>
                <a:latin typeface="Corbel" charset="0"/>
              </a:rPr>
              <a:t>Write a paragraph that uses a variety of sentence types </a:t>
            </a:r>
            <a:r>
              <a:rPr lang="en-US" dirty="0"/>
              <a:t> 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CC8B0EC9-D563-4F43-B2FD-29DB38CB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585913"/>
            <a:ext cx="31083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899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AAAF79B3-52B3-C44D-826E-F16E9697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Writing model </a:t>
            </a:r>
            <a:r>
              <a:rPr lang="en-US" altLang="en-US" sz="2800" dirty="0">
                <a:ea typeface="ＭＳ Ｐゴシック" panose="020B0600070205080204" pitchFamily="34" charset="-128"/>
              </a:rPr>
              <a:t>(p. 171)</a:t>
            </a:r>
          </a:p>
        </p:txBody>
      </p:sp>
      <p:pic>
        <p:nvPicPr>
          <p:cNvPr id="18434" name="Content Placeholder 5">
            <a:extLst>
              <a:ext uri="{FF2B5EF4-FFF2-40B4-BE49-F238E27FC236}">
                <a16:creationId xmlns:a16="http://schemas.microsoft.com/office/drawing/2014/main" id="{2510FD5D-F4A4-5740-9C1E-4E5A5A4C73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0212" y="1859073"/>
            <a:ext cx="8791575" cy="4525962"/>
          </a:xfrm>
        </p:spPr>
      </p:pic>
    </p:spTree>
    <p:extLst>
      <p:ext uri="{BB962C8B-B14F-4D97-AF65-F5344CB8AC3E}">
        <p14:creationId xmlns:p14="http://schemas.microsoft.com/office/powerpoint/2010/main" val="405666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BFBA38C-FB21-C549-A40D-FD23A4BF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Draft 2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D501FA33-A951-9641-B579-DCAB0BF6BA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06601"/>
            <a:ext cx="8229600" cy="3713163"/>
          </a:xfrm>
        </p:spPr>
      </p:pic>
    </p:spTree>
    <p:extLst>
      <p:ext uri="{BB962C8B-B14F-4D97-AF65-F5344CB8AC3E}">
        <p14:creationId xmlns:p14="http://schemas.microsoft.com/office/powerpoint/2010/main" val="1291148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9F8013E-63B4-8F48-8E84-FB3CA52A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Writing model questions</a:t>
            </a:r>
          </a:p>
        </p:txBody>
      </p:sp>
      <p:pic>
        <p:nvPicPr>
          <p:cNvPr id="20482" name="Content Placeholder 6">
            <a:extLst>
              <a:ext uri="{FF2B5EF4-FFF2-40B4-BE49-F238E27FC236}">
                <a16:creationId xmlns:a16="http://schemas.microsoft.com/office/drawing/2014/main" id="{13D71722-0A99-8649-B3D0-58D0F34806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9300" y="1900238"/>
            <a:ext cx="8153400" cy="3924300"/>
          </a:xfrm>
        </p:spPr>
      </p:pic>
    </p:spTree>
    <p:extLst>
      <p:ext uri="{BB962C8B-B14F-4D97-AF65-F5344CB8AC3E}">
        <p14:creationId xmlns:p14="http://schemas.microsoft.com/office/powerpoint/2010/main" val="38933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618A9AB6-0413-6C4B-BF6F-360D29C4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Chapter 9 – Model answers</a:t>
            </a:r>
          </a:p>
        </p:txBody>
      </p:sp>
      <p:pic>
        <p:nvPicPr>
          <p:cNvPr id="21506" name="Content Placeholder 6">
            <a:extLst>
              <a:ext uri="{FF2B5EF4-FFF2-40B4-BE49-F238E27FC236}">
                <a16:creationId xmlns:a16="http://schemas.microsoft.com/office/drawing/2014/main" id="{3BB0ECE9-2E76-2A42-80A3-3BD24D554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250" y="1854255"/>
            <a:ext cx="4889500" cy="4457700"/>
          </a:xfrm>
        </p:spPr>
      </p:pic>
    </p:spTree>
    <p:extLst>
      <p:ext uri="{BB962C8B-B14F-4D97-AF65-F5344CB8AC3E}">
        <p14:creationId xmlns:p14="http://schemas.microsoft.com/office/powerpoint/2010/main" val="35952784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245</Words>
  <Application>Microsoft Macintosh PowerPoint</Application>
  <PresentationFormat>Widescreen</PresentationFormat>
  <Paragraphs>46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Gulim</vt:lpstr>
      <vt:lpstr>맑은 고딕</vt:lpstr>
      <vt:lpstr>ＭＳ Ｐゴシック</vt:lpstr>
      <vt:lpstr>Arial</vt:lpstr>
      <vt:lpstr>Calibri</vt:lpstr>
      <vt:lpstr>Calibri Light</vt:lpstr>
      <vt:lpstr>Corbel</vt:lpstr>
      <vt:lpstr>Microsoft Sans Serif</vt:lpstr>
      <vt:lpstr>Wingdings</vt:lpstr>
      <vt:lpstr>1_Office Theme</vt:lpstr>
      <vt:lpstr>PowerPoint Presentation</vt:lpstr>
      <vt:lpstr>Week 6 schedule</vt:lpstr>
      <vt:lpstr>1. Music Journal #4 </vt:lpstr>
      <vt:lpstr>2. Chapter 9 – Types of Sentences</vt:lpstr>
      <vt:lpstr>Chapter 9 - Objectives</vt:lpstr>
      <vt:lpstr>Writing model (p. 171)</vt:lpstr>
      <vt:lpstr>Draft 2</vt:lpstr>
      <vt:lpstr>Writing model questions</vt:lpstr>
      <vt:lpstr>Chapter 9 – Model answers</vt:lpstr>
      <vt:lpstr>Chapter 9 – Practice 1</vt:lpstr>
      <vt:lpstr>Chapter 9 – Practice 1 answers</vt:lpstr>
      <vt:lpstr>Chapter 9 – Practice 2</vt:lpstr>
      <vt:lpstr>Chapter 9 – Practice 2 answers</vt:lpstr>
      <vt:lpstr>Chapter 9 – Practice 3</vt:lpstr>
      <vt:lpstr>Chapter 9 – Practice 3 answers</vt:lpstr>
      <vt:lpstr>Chapter 9 – Practice 4</vt:lpstr>
      <vt:lpstr>Chapter 9 – Practice 5</vt:lpstr>
      <vt:lpstr>Chapter 9 – Practice 5 answers</vt:lpstr>
      <vt:lpstr>Chapter 9 – Practice 6</vt:lpstr>
      <vt:lpstr>Chapter 9 – Practice 7</vt:lpstr>
      <vt:lpstr>Chapter 9 – Practice 7 answers</vt:lpstr>
      <vt:lpstr>Chapter 9 – Practice 8</vt:lpstr>
      <vt:lpstr>Chapter 9 – Practice 8 answers</vt:lpstr>
      <vt:lpstr>Chapter 9 – Practice 9</vt:lpstr>
      <vt:lpstr>Chapter 9 – Practice 9 answers</vt:lpstr>
      <vt:lpstr>3. Midterm preview</vt:lpstr>
      <vt:lpstr>Homework – Due Week 6 (see Weekly file for full details)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Jobbitt</dc:creator>
  <cp:lastModifiedBy>Todd Jobbitt</cp:lastModifiedBy>
  <cp:revision>17</cp:revision>
  <cp:lastPrinted>2021-04-08T03:18:12Z</cp:lastPrinted>
  <dcterms:created xsi:type="dcterms:W3CDTF">2021-03-18T01:11:41Z</dcterms:created>
  <dcterms:modified xsi:type="dcterms:W3CDTF">2023-03-15T07:03:53Z</dcterms:modified>
</cp:coreProperties>
</file>