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sldIdLst>
    <p:sldId id="301" r:id="rId2"/>
    <p:sldId id="314" r:id="rId3"/>
    <p:sldId id="391" r:id="rId4"/>
    <p:sldId id="393" r:id="rId5"/>
    <p:sldId id="348" r:id="rId6"/>
    <p:sldId id="262" r:id="rId7"/>
    <p:sldId id="264" r:id="rId8"/>
    <p:sldId id="267" r:id="rId9"/>
    <p:sldId id="268" r:id="rId10"/>
    <p:sldId id="269" r:id="rId11"/>
    <p:sldId id="270" r:id="rId12"/>
    <p:sldId id="271" r:id="rId13"/>
    <p:sldId id="300" r:id="rId14"/>
    <p:sldId id="273" r:id="rId15"/>
    <p:sldId id="274" r:id="rId16"/>
    <p:sldId id="275" r:id="rId17"/>
    <p:sldId id="276" r:id="rId18"/>
    <p:sldId id="277" r:id="rId19"/>
    <p:sldId id="278" r:id="rId20"/>
    <p:sldId id="290" r:id="rId21"/>
    <p:sldId id="3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2"/>
    <p:restoredTop sz="94641"/>
  </p:normalViewPr>
  <p:slideViewPr>
    <p:cSldViewPr snapToGrid="0" snapToObjects="1">
      <p:cViewPr varScale="1">
        <p:scale>
          <a:sx n="101" d="100"/>
          <a:sy n="101" d="100"/>
        </p:scale>
        <p:origin x="224" y="1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B1D68B-27E3-2246-B117-3EA6F626EE98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8B78-1E40-2641-BD19-FC681680A4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456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98208C5A-2DB6-1242-8B68-5421FC0CCE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5FE28FCC-B706-4F4B-9442-04371BC57E8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CA" altLang="en-US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Note if you have extra people, make groups of 4, but that group’s timing will be ‘off’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69E2-C0C4-5F4E-B18F-775AC6648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C0A443F-7BDA-9341-A63E-53B84D7D3216}" type="slidenum">
              <a:rPr lang="en-CA" smtClean="0">
                <a:solidFill>
                  <a:prstClr val="black"/>
                </a:solidFill>
                <a:latin typeface="Calibri" panose="020F0502020204030204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6</a:t>
            </a:fld>
            <a:endParaRPr lang="en-CA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99071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EFC6E243-37D6-6148-838F-60217A9E6D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0EB5F8-3C89-2545-BF90-A1535C549A15}" type="slidenum">
              <a:rPr lang="en-US" altLang="ko-KR" smtClean="0">
                <a:ea typeface="Gulim" panose="020B0600000101010101" pitchFamily="34" charset="-127"/>
              </a:rPr>
              <a:pPr>
                <a:spcBef>
                  <a:spcPct val="0"/>
                </a:spcBef>
              </a:pPr>
              <a:t>20</a:t>
            </a:fld>
            <a:endParaRPr lang="en-US" altLang="ko-KR">
              <a:ea typeface="Gulim" panose="020B0600000101010101" pitchFamily="34" charset="-127"/>
            </a:endParaRPr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8FA184D2-6899-8D41-9A2B-ECC0394B44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9DDBBF5D-EA64-4B4D-94F1-9F2397D762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defRPr/>
            </a:pPr>
            <a:endParaRPr lang="ko-KR" altLang="en-US">
              <a:latin typeface="Arial" panose="020B0604020202020204" pitchFamily="34" charset="0"/>
              <a:ea typeface="맑은 고딕" panose="020B0503020000020004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8697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73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7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5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38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02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07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7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740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136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559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7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E7627F-3D5C-BC4D-81EB-F66D97A96BC6}" type="datetimeFigureOut">
              <a:rPr lang="en-US" smtClean="0"/>
              <a:t>4/27/23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80F02-2BD6-FA41-8EC8-8188DBE3C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5207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D5A691F-B46C-C845-A0C0-9B77C87DF3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5300" y="673100"/>
            <a:ext cx="8674100" cy="5727700"/>
          </a:xfrm>
        </p:spPr>
        <p:txBody>
          <a:bodyPr>
            <a:normAutofit/>
          </a:bodyPr>
          <a:lstStyle/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Department of International Studies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en-US" altLang="en-US" b="1" dirty="0">
              <a:solidFill>
                <a:srgbClr val="FFFFFF"/>
              </a:solidFill>
              <a:latin typeface="Microsoft Sans Serif" panose="020B0604020202020204" pitchFamily="34" charset="0"/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endParaRPr lang="en-US" altLang="en-US" sz="2800" dirty="0">
              <a:solidFill>
                <a:srgbClr val="FFFFFF"/>
              </a:solidFill>
              <a:effectLst>
                <a:outerShdw blurRad="38100" dist="38100" dir="2700000" algn="tl">
                  <a:srgbClr val="1F497D"/>
                </a:outerShdw>
              </a:effectLst>
              <a:ea typeface="ＭＳ Ｐゴシック" panose="020B0600070205080204" pitchFamily="34" charset="-128"/>
            </a:endParaRPr>
          </a:p>
          <a:p>
            <a:pPr>
              <a:spcBef>
                <a:spcPts val="2000"/>
              </a:spcBef>
              <a:defRPr/>
            </a:pPr>
            <a:r>
              <a:rPr lang="en-US" altLang="en-US" sz="2800" dirty="0">
                <a:solidFill>
                  <a:srgbClr val="FFFFFF"/>
                </a:solidFill>
                <a:effectLst>
                  <a:outerShdw blurRad="38100" dist="38100" dir="2700000" algn="tl">
                    <a:srgbClr val="1F497D"/>
                  </a:outerShdw>
                </a:effectLst>
                <a:ea typeface="ＭＳ Ｐゴシック" panose="020B0600070205080204" pitchFamily="34" charset="-128"/>
              </a:rPr>
              <a:t>DIS ENGLISH 1 – Week 10</a:t>
            </a:r>
          </a:p>
        </p:txBody>
      </p:sp>
      <p:pic>
        <p:nvPicPr>
          <p:cNvPr id="14338" name="Picture 4">
            <a:extLst>
              <a:ext uri="{FF2B5EF4-FFF2-40B4-BE49-F238E27FC236}">
                <a16:creationId xmlns:a16="http://schemas.microsoft.com/office/drawing/2014/main" id="{1ADDEE89-E415-7B4B-AD6D-4410B729EF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536700"/>
            <a:ext cx="2641600" cy="264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3481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5">
            <a:extLst>
              <a:ext uri="{FF2B5EF4-FFF2-40B4-BE49-F238E27FC236}">
                <a16:creationId xmlns:a16="http://schemas.microsoft.com/office/drawing/2014/main" id="{2E22C4F3-B223-AE46-AC8F-08C517C1F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9" y="2757489"/>
            <a:ext cx="23526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B8B4AA-E30D-C944-B87A-ECF02C412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063625"/>
            <a:ext cx="6172200" cy="123983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b="1" dirty="0"/>
              <a:t>Round 1, Step 2 </a:t>
            </a:r>
            <a:br>
              <a:rPr lang="en-CA" dirty="0"/>
            </a:br>
            <a:r>
              <a:rPr lang="en-CA" dirty="0"/>
              <a:t>(</a:t>
            </a:r>
            <a:r>
              <a:rPr lang="en-CA" sz="3000" dirty="0"/>
              <a:t>Reader and Listener Q &amp; A for 4 minutes</a:t>
            </a:r>
            <a:r>
              <a:rPr lang="en-CA" dirty="0"/>
              <a:t>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AEA58C-6885-4F4B-9D94-EBF32FE1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0DFB95D-4E25-594C-8DD8-40FD3FF5A163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10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5CAEF57-E4B3-534C-80C2-463B0413E4D5}"/>
              </a:ext>
            </a:extLst>
          </p:cNvPr>
          <p:cNvSpPr/>
          <p:nvPr/>
        </p:nvSpPr>
        <p:spPr>
          <a:xfrm>
            <a:off x="6188075" y="2643188"/>
            <a:ext cx="933450" cy="531812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A (reader)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C1E5146-F964-8F43-A398-19C9A92F2E12}"/>
              </a:ext>
            </a:extLst>
          </p:cNvPr>
          <p:cNvSpPr/>
          <p:nvPr/>
        </p:nvSpPr>
        <p:spPr>
          <a:xfrm>
            <a:off x="7316789" y="3937000"/>
            <a:ext cx="1011237" cy="571500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B (listener)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6BB0EB-A92D-874F-82F4-ED87B12EEC34}"/>
              </a:ext>
            </a:extLst>
          </p:cNvPr>
          <p:cNvSpPr/>
          <p:nvPr/>
        </p:nvSpPr>
        <p:spPr>
          <a:xfrm>
            <a:off x="5329238" y="3937001"/>
            <a:ext cx="944562" cy="5873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C (writer)</a:t>
            </a:r>
          </a:p>
        </p:txBody>
      </p:sp>
      <p:sp>
        <p:nvSpPr>
          <p:cNvPr id="23558" name="TextBox 6">
            <a:extLst>
              <a:ext uri="{FF2B5EF4-FFF2-40B4-BE49-F238E27FC236}">
                <a16:creationId xmlns:a16="http://schemas.microsoft.com/office/drawing/2014/main" id="{57530A13-1076-4A40-8FF4-5FEABC3BE4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2464" y="2827338"/>
            <a:ext cx="17430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asks </a:t>
            </a:r>
            <a:r>
              <a:rPr lang="en-CA" altLang="en-US" sz="1500" b="1"/>
              <a:t>A</a:t>
            </a:r>
            <a:r>
              <a:rPr lang="en-CA" altLang="en-US" sz="1500"/>
              <a:t> questions about </a:t>
            </a:r>
            <a:r>
              <a:rPr lang="en-CA" altLang="en-US" sz="1500" b="1"/>
              <a:t>C</a:t>
            </a:r>
            <a:r>
              <a:rPr lang="en-CA" altLang="en-US" sz="1500"/>
              <a:t>’s writing, using the PRC sheet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/>
              <a:t>        as a guide </a:t>
            </a:r>
          </a:p>
        </p:txBody>
      </p:sp>
      <p:sp>
        <p:nvSpPr>
          <p:cNvPr id="23559" name="TextBox 7">
            <a:extLst>
              <a:ext uri="{FF2B5EF4-FFF2-40B4-BE49-F238E27FC236}">
                <a16:creationId xmlns:a16="http://schemas.microsoft.com/office/drawing/2014/main" id="{EB9EED0F-63BE-874A-8CF3-2C6AE442AC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7164" y="4695825"/>
            <a:ext cx="2117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does not talk </a:t>
            </a: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6EAD38AD-685A-2F4F-BF79-EC346710BF5E}"/>
              </a:ext>
            </a:extLst>
          </p:cNvPr>
          <p:cNvSpPr/>
          <p:nvPr/>
        </p:nvSpPr>
        <p:spPr>
          <a:xfrm rot="19216031">
            <a:off x="7045326" y="3282950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C320CB1-1706-0641-A778-6DE8A87E658B}"/>
              </a:ext>
            </a:extLst>
          </p:cNvPr>
          <p:cNvSpPr/>
          <p:nvPr/>
        </p:nvSpPr>
        <p:spPr>
          <a:xfrm rot="2790565">
            <a:off x="5667376" y="2976564"/>
            <a:ext cx="3217863" cy="139858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pic>
        <p:nvPicPr>
          <p:cNvPr id="23563" name="KOTESOL_2_dialog_sample">
            <a:hlinkClick r:id="" action="ppaction://media"/>
            <a:extLst>
              <a:ext uri="{FF2B5EF4-FFF2-40B4-BE49-F238E27FC236}">
                <a16:creationId xmlns:a16="http://schemas.microsoft.com/office/drawing/2014/main" id="{94287227-34A9-134F-A7C5-84469AF6C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63" y="1203326"/>
            <a:ext cx="4810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3142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D65D8-3435-A94F-9963-89914F7A5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2626" y="933450"/>
            <a:ext cx="7991475" cy="151765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1, Step 3 </a:t>
            </a:r>
            <a:br>
              <a:rPr lang="en-CA" b="1" dirty="0">
                <a:solidFill>
                  <a:srgbClr val="FF0000"/>
                </a:solidFill>
              </a:rPr>
            </a:br>
            <a:r>
              <a:rPr lang="en-CA" sz="2700" b="1" dirty="0">
                <a:solidFill>
                  <a:srgbClr val="FF0000"/>
                </a:solidFill>
              </a:rPr>
              <a:t>(Writer responds and all members discuss for 4 minutes)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212A709-F84E-40AA-B04C-2FB6F32E2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3BDF0A61-41A8-0E4C-83ED-E6DFAEA80B08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11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B1B0AA0-882A-8F43-8EE4-2908C7CBBB58}"/>
              </a:ext>
            </a:extLst>
          </p:cNvPr>
          <p:cNvSpPr/>
          <p:nvPr/>
        </p:nvSpPr>
        <p:spPr>
          <a:xfrm>
            <a:off x="5284789" y="2692401"/>
            <a:ext cx="1076325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  <a:r>
              <a:rPr lang="en-CA" sz="1500" dirty="0">
                <a:solidFill>
                  <a:prstClr val="black"/>
                </a:solidFill>
              </a:rPr>
              <a:t> (reader)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D599D6C-82D5-2843-832C-C9288E10C592}"/>
              </a:ext>
            </a:extLst>
          </p:cNvPr>
          <p:cNvSpPr/>
          <p:nvPr/>
        </p:nvSpPr>
        <p:spPr>
          <a:xfrm>
            <a:off x="6272213" y="3633789"/>
            <a:ext cx="1460500" cy="382587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  <a:r>
              <a:rPr lang="en-CA" sz="1500" dirty="0">
                <a:solidFill>
                  <a:prstClr val="black"/>
                </a:solidFill>
              </a:rPr>
              <a:t> (listener)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050079E-4CD6-3C46-B4EF-AD1C94AC3396}"/>
              </a:ext>
            </a:extLst>
          </p:cNvPr>
          <p:cNvSpPr/>
          <p:nvPr/>
        </p:nvSpPr>
        <p:spPr>
          <a:xfrm>
            <a:off x="3862388" y="3617914"/>
            <a:ext cx="1535112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  <a:r>
              <a:rPr lang="en-CA" sz="1500" dirty="0">
                <a:solidFill>
                  <a:prstClr val="black"/>
                </a:solidFill>
              </a:rPr>
              <a:t> (writer)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1DAE0478-8386-C44D-A9B5-AFAC7CD96F05}"/>
              </a:ext>
            </a:extLst>
          </p:cNvPr>
          <p:cNvSpPr/>
          <p:nvPr/>
        </p:nvSpPr>
        <p:spPr>
          <a:xfrm rot="19216031">
            <a:off x="6465888" y="3087688"/>
            <a:ext cx="246062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3841BC7A-7F55-7E47-A35C-527E0EE540F8}"/>
              </a:ext>
            </a:extLst>
          </p:cNvPr>
          <p:cNvSpPr/>
          <p:nvPr/>
        </p:nvSpPr>
        <p:spPr>
          <a:xfrm rot="16200000">
            <a:off x="5699919" y="3563144"/>
            <a:ext cx="246062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EFDC9307-415E-8549-A1C5-8EC455D8E7F4}"/>
              </a:ext>
            </a:extLst>
          </p:cNvPr>
          <p:cNvSpPr/>
          <p:nvPr/>
        </p:nvSpPr>
        <p:spPr>
          <a:xfrm rot="2137023">
            <a:off x="5056188" y="3087688"/>
            <a:ext cx="246062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0454A0-4C30-1A4D-8CB5-13CF5D7E5152}"/>
              </a:ext>
            </a:extLst>
          </p:cNvPr>
          <p:cNvSpPr/>
          <p:nvPr/>
        </p:nvSpPr>
        <p:spPr>
          <a:xfrm>
            <a:off x="3517900" y="2362200"/>
            <a:ext cx="4610100" cy="22161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B14EB9-3D21-2243-B8C0-AED7A57C522E}"/>
              </a:ext>
            </a:extLst>
          </p:cNvPr>
          <p:cNvSpPr txBox="1"/>
          <p:nvPr/>
        </p:nvSpPr>
        <p:spPr>
          <a:xfrm>
            <a:off x="4297363" y="4995864"/>
            <a:ext cx="3949700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CA" sz="1500" b="1" dirty="0">
                <a:latin typeface="Calibri" panose="020F0502020204030204"/>
              </a:rPr>
              <a:t>Three people discuss C’s writing.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C </a:t>
            </a:r>
            <a:r>
              <a:rPr lang="en-CA" sz="1500" dirty="0">
                <a:latin typeface="Calibri" panose="020F0502020204030204"/>
              </a:rPr>
              <a:t>responds to what A and B said.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C </a:t>
            </a:r>
            <a:r>
              <a:rPr lang="en-CA" sz="1500" dirty="0">
                <a:latin typeface="Calibri" panose="020F0502020204030204"/>
              </a:rPr>
              <a:t>can ask for more specific ideas or comment </a:t>
            </a:r>
          </a:p>
        </p:txBody>
      </p:sp>
      <p:pic>
        <p:nvPicPr>
          <p:cNvPr id="24587" name="KOTESOL_3_Multiparty_sample">
            <a:hlinkClick r:id="" action="ppaction://media"/>
            <a:extLst>
              <a:ext uri="{FF2B5EF4-FFF2-40B4-BE49-F238E27FC236}">
                <a16:creationId xmlns:a16="http://schemas.microsoft.com/office/drawing/2014/main" id="{DC9295DC-8FEB-8741-8FF2-EB4AAC289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01" y="1073151"/>
            <a:ext cx="466725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3757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>
            <a:extLst>
              <a:ext uri="{FF2B5EF4-FFF2-40B4-BE49-F238E27FC236}">
                <a16:creationId xmlns:a16="http://schemas.microsoft.com/office/drawing/2014/main" id="{809C6037-13BC-C045-8F28-AD697AE9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025" y="2014538"/>
            <a:ext cx="27559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2" name="Title 1">
            <a:extLst>
              <a:ext uri="{FF2B5EF4-FFF2-40B4-BE49-F238E27FC236}">
                <a16:creationId xmlns:a16="http://schemas.microsoft.com/office/drawing/2014/main" id="{DC68F557-D477-CE44-A1BB-7206EC7F0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6925" y="2014539"/>
            <a:ext cx="4362450" cy="1704975"/>
          </a:xfrm>
        </p:spPr>
        <p:txBody>
          <a:bodyPr vert="horz" lIns="51435" tIns="25718" rIns="51435" bIns="25718" rtlCol="0" anchor="b">
            <a:normAutofit/>
          </a:bodyPr>
          <a:lstStyle/>
          <a:p>
            <a:r>
              <a:rPr lang="en-US" altLang="en-US" sz="2700" b="1">
                <a:ea typeface="ＭＳ Ｐゴシック" panose="020B0600070205080204" pitchFamily="34" charset="-128"/>
              </a:rPr>
              <a:t>Let’s read again (4’)</a:t>
            </a:r>
            <a:br>
              <a:rPr lang="en-US" altLang="en-US" sz="2700">
                <a:ea typeface="ＭＳ Ｐゴシック" panose="020B0600070205080204" pitchFamily="34" charset="-128"/>
              </a:rPr>
            </a:br>
            <a:r>
              <a:rPr lang="en-US" altLang="en-US" sz="2700">
                <a:ea typeface="ＭＳ Ｐゴシック" panose="020B0600070205080204" pitchFamily="34" charset="-128"/>
              </a:rPr>
              <a:t>(</a:t>
            </a:r>
            <a:r>
              <a:rPr lang="en-US" altLang="en-US" sz="2700" b="1">
                <a:ea typeface="ＭＳ Ｐゴシック" panose="020B0600070205080204" pitchFamily="34" charset="-128"/>
              </a:rPr>
              <a:t>B</a:t>
            </a:r>
            <a:r>
              <a:rPr lang="en-US" altLang="en-US" sz="2700">
                <a:ea typeface="ＭＳ Ｐゴシック" panose="020B0600070205080204" pitchFamily="34" charset="-128"/>
              </a:rPr>
              <a:t> and </a:t>
            </a:r>
            <a:r>
              <a:rPr lang="en-US" altLang="en-US" sz="2700" b="1">
                <a:ea typeface="ＭＳ Ｐゴシック" panose="020B0600070205080204" pitchFamily="34" charset="-128"/>
              </a:rPr>
              <a:t>C </a:t>
            </a:r>
            <a:r>
              <a:rPr lang="en-US" altLang="en-US" sz="2700">
                <a:ea typeface="ＭＳ Ｐゴシック" panose="020B0600070205080204" pitchFamily="34" charset="-128"/>
              </a:rPr>
              <a:t>skim over </a:t>
            </a:r>
            <a:r>
              <a:rPr lang="en-US" altLang="en-US" sz="2700" b="1">
                <a:ea typeface="ＭＳ Ｐゴシック" panose="020B0600070205080204" pitchFamily="34" charset="-128"/>
              </a:rPr>
              <a:t>A</a:t>
            </a:r>
            <a:r>
              <a:rPr lang="en-US" altLang="en-US" sz="2700">
                <a:ea typeface="ＭＳ Ｐゴシック" panose="020B0600070205080204" pitchFamily="34" charset="-128"/>
              </a:rPr>
              <a:t>’s paper)</a:t>
            </a:r>
            <a:r>
              <a:rPr lang="en-US" altLang="en-US" sz="2700">
                <a:solidFill>
                  <a:schemeClr val="bg1"/>
                </a:solidFill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BF001-1A4A-4081-98EA-595FA85F9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F718740-F143-E042-A7EA-AD776462E788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12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25686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>
            <a:extLst>
              <a:ext uri="{FF2B5EF4-FFF2-40B4-BE49-F238E27FC236}">
                <a16:creationId xmlns:a16="http://schemas.microsoft.com/office/drawing/2014/main" id="{CDC03D54-C0D1-0749-9744-C06B85A54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839" y="2420938"/>
            <a:ext cx="26955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FFEB405-9F3D-3240-934A-4D2FC39F5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2, step 1 </a:t>
            </a:r>
            <a:br>
              <a:rPr lang="en-CA" dirty="0"/>
            </a:br>
            <a:r>
              <a:rPr lang="en-CA" sz="3000" dirty="0"/>
              <a:t>(Reader’s 2-min monologue)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49BC8-1651-49AC-B087-50619DA4D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A073D68-BC35-BA4A-9182-91F10BF22650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13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E046149-0071-A14D-9B29-18FF4BA2A591}"/>
              </a:ext>
            </a:extLst>
          </p:cNvPr>
          <p:cNvSpPr/>
          <p:nvPr/>
        </p:nvSpPr>
        <p:spPr>
          <a:xfrm>
            <a:off x="3689350" y="3092451"/>
            <a:ext cx="927100" cy="550863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  <a:r>
              <a:rPr lang="en-CA" sz="1500" dirty="0">
                <a:solidFill>
                  <a:prstClr val="black"/>
                </a:solidFill>
              </a:rPr>
              <a:t> (Writer)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649D0DE-4D40-EE4B-9EB6-2A94CF22DF54}"/>
              </a:ext>
            </a:extLst>
          </p:cNvPr>
          <p:cNvSpPr/>
          <p:nvPr/>
        </p:nvSpPr>
        <p:spPr>
          <a:xfrm>
            <a:off x="4616450" y="3838576"/>
            <a:ext cx="877888" cy="506413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  <a:r>
              <a:rPr lang="en-CA" sz="1500" dirty="0">
                <a:solidFill>
                  <a:prstClr val="black"/>
                </a:solidFill>
              </a:rPr>
              <a:t> (Reader)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2AB54A3-D670-DA4D-9DC9-3D54890F05D0}"/>
              </a:ext>
            </a:extLst>
          </p:cNvPr>
          <p:cNvSpPr/>
          <p:nvPr/>
        </p:nvSpPr>
        <p:spPr>
          <a:xfrm>
            <a:off x="2879726" y="3889376"/>
            <a:ext cx="949325" cy="455613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  <a:r>
              <a:rPr lang="en-CA" sz="1500" dirty="0">
                <a:solidFill>
                  <a:prstClr val="black"/>
                </a:solidFill>
              </a:rPr>
              <a:t> (listener)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BF6FA1E-5A8F-B54D-A316-2577FE8D3807}"/>
              </a:ext>
            </a:extLst>
          </p:cNvPr>
          <p:cNvSpPr/>
          <p:nvPr/>
        </p:nvSpPr>
        <p:spPr>
          <a:xfrm rot="5400000">
            <a:off x="4075113" y="3910013"/>
            <a:ext cx="220663" cy="395288"/>
          </a:xfrm>
          <a:prstGeom prst="downArrow">
            <a:avLst>
              <a:gd name="adj1" fmla="val 557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26631" name="TextBox 9">
            <a:extLst>
              <a:ext uri="{FF2B5EF4-FFF2-40B4-BE49-F238E27FC236}">
                <a16:creationId xmlns:a16="http://schemas.microsoft.com/office/drawing/2014/main" id="{B0CCE5B3-A7B6-BD49-B80D-3CFD07B8C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4" y="4635500"/>
            <a:ext cx="2033587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talks for 2 minutes to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(about </a:t>
            </a:r>
            <a:r>
              <a:rPr lang="en-CA" altLang="en-US" sz="1500" b="1"/>
              <a:t>A</a:t>
            </a:r>
            <a:r>
              <a:rPr lang="en-CA" altLang="en-US" sz="1500"/>
              <a:t>’s writing) </a:t>
            </a:r>
          </a:p>
        </p:txBody>
      </p:sp>
      <p:sp>
        <p:nvSpPr>
          <p:cNvPr id="26632" name="TextBox 10">
            <a:extLst>
              <a:ext uri="{FF2B5EF4-FFF2-40B4-BE49-F238E27FC236}">
                <a16:creationId xmlns:a16="http://schemas.microsoft.com/office/drawing/2014/main" id="{821C59C4-4444-CA4E-A1B9-EABF0178B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6914" y="2247900"/>
            <a:ext cx="21558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A</a:t>
            </a:r>
            <a:r>
              <a:rPr lang="en-CA" altLang="en-US" sz="1500"/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A </a:t>
            </a:r>
            <a:r>
              <a:rPr lang="en-CA" altLang="en-US" sz="1500"/>
              <a:t>does not talk </a:t>
            </a:r>
          </a:p>
        </p:txBody>
      </p:sp>
      <p:sp>
        <p:nvSpPr>
          <p:cNvPr id="26633" name="TextBox 11">
            <a:extLst>
              <a:ext uri="{FF2B5EF4-FFF2-40B4-BE49-F238E27FC236}">
                <a16:creationId xmlns:a16="http://schemas.microsoft.com/office/drawing/2014/main" id="{5AFD4B3B-592E-CE49-8EF2-8FBB54DC5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52713" y="4635500"/>
            <a:ext cx="17653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listens and  prepares to ask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4B0518A-FC3A-9C4E-AE59-8A7B8FC034C7}"/>
              </a:ext>
            </a:extLst>
          </p:cNvPr>
          <p:cNvSpPr/>
          <p:nvPr/>
        </p:nvSpPr>
        <p:spPr>
          <a:xfrm>
            <a:off x="4533900" y="3643314"/>
            <a:ext cx="1068388" cy="86677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72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5">
            <a:extLst>
              <a:ext uri="{FF2B5EF4-FFF2-40B4-BE49-F238E27FC236}">
                <a16:creationId xmlns:a16="http://schemas.microsoft.com/office/drawing/2014/main" id="{F4558DC6-C805-C341-96A2-D3B76BC00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" t="2043" r="1639"/>
          <a:stretch>
            <a:fillRect/>
          </a:stretch>
        </p:blipFill>
        <p:spPr bwMode="auto">
          <a:xfrm>
            <a:off x="6500813" y="2365375"/>
            <a:ext cx="2951162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33A4BC-96B9-904E-98D3-43293F978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9900" y="1063626"/>
            <a:ext cx="6172200" cy="100171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CA" b="1" dirty="0"/>
              <a:t>Round 2, Step 2 </a:t>
            </a:r>
            <a:br>
              <a:rPr lang="en-CA" dirty="0"/>
            </a:br>
            <a:r>
              <a:rPr lang="en-CA" sz="3000" dirty="0"/>
              <a:t>(Reader and Listener Q &amp; A for 4 minutes)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34040DE-C3C7-4D67-B8DB-287E9192C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D93E0212-805E-374E-B455-753324E9B7B6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14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1BE32D9-EC37-F842-A67F-53903D350751}"/>
              </a:ext>
            </a:extLst>
          </p:cNvPr>
          <p:cNvSpPr/>
          <p:nvPr/>
        </p:nvSpPr>
        <p:spPr>
          <a:xfrm>
            <a:off x="3748088" y="3211514"/>
            <a:ext cx="760412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B9143D-B702-D944-8198-99B51DF68005}"/>
              </a:ext>
            </a:extLst>
          </p:cNvPr>
          <p:cNvSpPr/>
          <p:nvPr/>
        </p:nvSpPr>
        <p:spPr>
          <a:xfrm>
            <a:off x="4524376" y="4029076"/>
            <a:ext cx="760413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395FE4E-8608-9D4E-BF41-AA50948D9CD8}"/>
              </a:ext>
            </a:extLst>
          </p:cNvPr>
          <p:cNvSpPr/>
          <p:nvPr/>
        </p:nvSpPr>
        <p:spPr>
          <a:xfrm>
            <a:off x="3024188" y="4029076"/>
            <a:ext cx="760412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27654" name="TextBox 6">
            <a:extLst>
              <a:ext uri="{FF2B5EF4-FFF2-40B4-BE49-F238E27FC236}">
                <a16:creationId xmlns:a16="http://schemas.microsoft.com/office/drawing/2014/main" id="{D85BDCA8-1242-8248-B249-7D610226D9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1314" y="4760914"/>
            <a:ext cx="2967037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>
                <a:solidFill>
                  <a:srgbClr val="000000"/>
                </a:solidFill>
              </a:rPr>
              <a:t>C</a:t>
            </a:r>
            <a:r>
              <a:rPr lang="en-CA" altLang="en-US" sz="1500">
                <a:solidFill>
                  <a:srgbClr val="000000"/>
                </a:solidFill>
              </a:rPr>
              <a:t> asks </a:t>
            </a:r>
            <a:r>
              <a:rPr lang="en-CA" altLang="en-US" sz="1500" b="1">
                <a:solidFill>
                  <a:srgbClr val="000000"/>
                </a:solidFill>
              </a:rPr>
              <a:t>B</a:t>
            </a:r>
            <a:r>
              <a:rPr lang="en-CA" altLang="en-US" sz="1500">
                <a:solidFill>
                  <a:srgbClr val="000000"/>
                </a:solidFill>
              </a:rPr>
              <a:t> questions about </a:t>
            </a:r>
            <a:r>
              <a:rPr lang="en-CA" altLang="en-US" sz="1500" b="1">
                <a:solidFill>
                  <a:srgbClr val="000000"/>
                </a:solidFill>
              </a:rPr>
              <a:t>A</a:t>
            </a:r>
            <a:r>
              <a:rPr lang="en-CA" altLang="en-US" sz="1500">
                <a:solidFill>
                  <a:srgbClr val="000000"/>
                </a:solidFill>
              </a:rPr>
              <a:t>’s writing,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>
                <a:solidFill>
                  <a:srgbClr val="000000"/>
                </a:solidFill>
              </a:rPr>
              <a:t>using the PRC sheet as a guide </a:t>
            </a:r>
          </a:p>
        </p:txBody>
      </p:sp>
      <p:sp>
        <p:nvSpPr>
          <p:cNvPr id="27655" name="TextBox 7">
            <a:extLst>
              <a:ext uri="{FF2B5EF4-FFF2-40B4-BE49-F238E27FC236}">
                <a16:creationId xmlns:a16="http://schemas.microsoft.com/office/drawing/2014/main" id="{49F7B52A-5DAD-9A4C-BF17-4F8EE85F5B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0250" y="2495550"/>
            <a:ext cx="21859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>
                <a:solidFill>
                  <a:srgbClr val="000000"/>
                </a:solidFill>
              </a:rPr>
              <a:t>A</a:t>
            </a:r>
            <a:r>
              <a:rPr lang="en-CA" altLang="en-US" sz="1500">
                <a:solidFill>
                  <a:srgbClr val="000000"/>
                </a:solidFill>
              </a:rPr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>
                <a:solidFill>
                  <a:srgbClr val="000000"/>
                </a:solidFill>
              </a:rPr>
              <a:t>A</a:t>
            </a:r>
            <a:r>
              <a:rPr lang="en-CA" altLang="en-US" sz="1500">
                <a:solidFill>
                  <a:srgbClr val="000000"/>
                </a:solidFill>
              </a:rPr>
              <a:t> does not talk </a:t>
            </a: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2CBBF03A-00B6-134B-ADE7-FCB1E33A41E2}"/>
              </a:ext>
            </a:extLst>
          </p:cNvPr>
          <p:cNvSpPr/>
          <p:nvPr/>
        </p:nvSpPr>
        <p:spPr>
          <a:xfrm rot="16200000">
            <a:off x="4031457" y="3972719"/>
            <a:ext cx="246062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F8997CA-75DA-424C-A3CF-99EF84D42173}"/>
              </a:ext>
            </a:extLst>
          </p:cNvPr>
          <p:cNvSpPr/>
          <p:nvPr/>
        </p:nvSpPr>
        <p:spPr>
          <a:xfrm>
            <a:off x="2806701" y="3729038"/>
            <a:ext cx="2790825" cy="9842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3863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7098B-9A8F-3845-B30E-4B5BCCBA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876" y="857250"/>
            <a:ext cx="8086725" cy="1371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2, Step 3 </a:t>
            </a:r>
            <a:br>
              <a:rPr lang="en-CA" b="1" dirty="0">
                <a:solidFill>
                  <a:srgbClr val="FF0000"/>
                </a:solidFill>
              </a:rPr>
            </a:br>
            <a:r>
              <a:rPr lang="en-CA" sz="2700" b="1" dirty="0">
                <a:solidFill>
                  <a:srgbClr val="FF0000"/>
                </a:solidFill>
              </a:rPr>
              <a:t>(Writer responds and all members discuss for 4 minutes)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64189-C325-4FEB-B90D-EC1E79A0A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EE849F97-EAB9-7F4F-B3A9-FF321684C211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15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2F702D-5522-4349-9445-154A196DAAE7}"/>
              </a:ext>
            </a:extLst>
          </p:cNvPr>
          <p:cNvSpPr/>
          <p:nvPr/>
        </p:nvSpPr>
        <p:spPr>
          <a:xfrm>
            <a:off x="5430838" y="2752726"/>
            <a:ext cx="760412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B41E5A4-8B27-114C-AECB-1F64564DE89A}"/>
              </a:ext>
            </a:extLst>
          </p:cNvPr>
          <p:cNvSpPr/>
          <p:nvPr/>
        </p:nvSpPr>
        <p:spPr>
          <a:xfrm>
            <a:off x="6372226" y="3654425"/>
            <a:ext cx="760413" cy="382588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CD3C3EC-95F8-0C45-B558-28B9501523BC}"/>
              </a:ext>
            </a:extLst>
          </p:cNvPr>
          <p:cNvSpPr/>
          <p:nvPr/>
        </p:nvSpPr>
        <p:spPr>
          <a:xfrm>
            <a:off x="4602163" y="3695701"/>
            <a:ext cx="760412" cy="3841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39B5D48E-F827-1A47-A726-EF0AC693B154}"/>
              </a:ext>
            </a:extLst>
          </p:cNvPr>
          <p:cNvSpPr/>
          <p:nvPr/>
        </p:nvSpPr>
        <p:spPr>
          <a:xfrm rot="19216031">
            <a:off x="6308726" y="3124200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AD24BB9D-348F-264E-8DD3-07D8ED98E1E3}"/>
              </a:ext>
            </a:extLst>
          </p:cNvPr>
          <p:cNvSpPr/>
          <p:nvPr/>
        </p:nvSpPr>
        <p:spPr>
          <a:xfrm rot="16200000">
            <a:off x="5758657" y="3631407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43340D06-20B8-0E4E-A9B3-2F8CCB294D5A}"/>
              </a:ext>
            </a:extLst>
          </p:cNvPr>
          <p:cNvSpPr/>
          <p:nvPr/>
        </p:nvSpPr>
        <p:spPr>
          <a:xfrm rot="2137023">
            <a:off x="5267326" y="3175000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7BC19C9-9DEC-5B4D-8F71-5FF6C5D0DC58}"/>
              </a:ext>
            </a:extLst>
          </p:cNvPr>
          <p:cNvSpPr/>
          <p:nvPr/>
        </p:nvSpPr>
        <p:spPr>
          <a:xfrm>
            <a:off x="4421189" y="2667000"/>
            <a:ext cx="2865437" cy="20208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44B6D1-0DFB-E841-9643-BA73D30C1217}"/>
              </a:ext>
            </a:extLst>
          </p:cNvPr>
          <p:cNvSpPr txBox="1"/>
          <p:nvPr/>
        </p:nvSpPr>
        <p:spPr>
          <a:xfrm>
            <a:off x="3933826" y="4773614"/>
            <a:ext cx="4100513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CA" sz="1500" b="1" dirty="0">
                <a:latin typeface="Calibri" panose="020F0502020204030204"/>
              </a:rPr>
              <a:t>Three people discuss </a:t>
            </a:r>
            <a:r>
              <a:rPr lang="en-CA" sz="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</a:rPr>
              <a:t>A’s</a:t>
            </a:r>
            <a:r>
              <a:rPr lang="en-CA" sz="1500" b="1" dirty="0">
                <a:latin typeface="Calibri" panose="020F0502020204030204"/>
              </a:rPr>
              <a:t> writing.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A </a:t>
            </a:r>
            <a:r>
              <a:rPr lang="en-CA" sz="1500" dirty="0">
                <a:latin typeface="Calibri" panose="020F0502020204030204"/>
              </a:rPr>
              <a:t>responds to what </a:t>
            </a:r>
            <a:r>
              <a:rPr lang="en-CA" sz="1500" b="1" dirty="0">
                <a:latin typeface="Calibri" panose="020F0502020204030204"/>
              </a:rPr>
              <a:t>C </a:t>
            </a:r>
            <a:r>
              <a:rPr lang="en-CA" sz="1500" dirty="0">
                <a:latin typeface="Calibri" panose="020F0502020204030204"/>
              </a:rPr>
              <a:t>and</a:t>
            </a:r>
            <a:r>
              <a:rPr lang="en-CA" sz="1500" b="1" dirty="0">
                <a:latin typeface="Calibri" panose="020F0502020204030204"/>
              </a:rPr>
              <a:t> B </a:t>
            </a:r>
            <a:r>
              <a:rPr lang="en-CA" sz="1500" dirty="0">
                <a:latin typeface="Calibri" panose="020F0502020204030204"/>
              </a:rPr>
              <a:t>said</a:t>
            </a:r>
            <a:r>
              <a:rPr lang="en-CA" sz="1500" b="1" dirty="0">
                <a:latin typeface="Calibri" panose="020F0502020204030204"/>
              </a:rPr>
              <a:t>.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A </a:t>
            </a:r>
            <a:r>
              <a:rPr lang="en-CA" sz="1500" dirty="0">
                <a:latin typeface="Calibri" panose="020F0502020204030204"/>
              </a:rPr>
              <a:t>can ask for more specific ideas or comments </a:t>
            </a:r>
          </a:p>
        </p:txBody>
      </p:sp>
    </p:spTree>
    <p:extLst>
      <p:ext uri="{BB962C8B-B14F-4D97-AF65-F5344CB8AC3E}">
        <p14:creationId xmlns:p14="http://schemas.microsoft.com/office/powerpoint/2010/main" val="366916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>
            <a:extLst>
              <a:ext uri="{FF2B5EF4-FFF2-40B4-BE49-F238E27FC236}">
                <a16:creationId xmlns:a16="http://schemas.microsoft.com/office/drawing/2014/main" id="{7EE933AE-4D4C-2446-9297-3D40EF8A4D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6" b="5368"/>
          <a:stretch>
            <a:fillRect/>
          </a:stretch>
        </p:blipFill>
        <p:spPr bwMode="auto">
          <a:xfrm>
            <a:off x="3632201" y="1490664"/>
            <a:ext cx="4983163" cy="280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1">
            <a:extLst>
              <a:ext uri="{FF2B5EF4-FFF2-40B4-BE49-F238E27FC236}">
                <a16:creationId xmlns:a16="http://schemas.microsoft.com/office/drawing/2014/main" id="{CE51CABD-6529-0F44-9596-C7D4C0491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2576" y="4292601"/>
            <a:ext cx="6081713" cy="600075"/>
          </a:xfrm>
          <a:extLst>
            <a:ext uri="{91240B29-F687-4F45-9708-019B960494DF}">
              <a14:hiddenLine xmlns:a14="http://schemas.microsoft.com/office/drawing/2010/main" w="174625" cap="sq" cmpd="thinThick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CA" altLang="en-US" sz="2700">
                <a:ea typeface="ＭＳ Ｐゴシック" panose="020B0600070205080204" pitchFamily="34" charset="-128"/>
              </a:rPr>
              <a:t>Read once more (4’): </a:t>
            </a:r>
            <a:r>
              <a:rPr lang="en-CA" altLang="en-US" sz="2700" b="1">
                <a:ea typeface="ＭＳ Ｐゴシック" panose="020B0600070205080204" pitchFamily="34" charset="-128"/>
              </a:rPr>
              <a:t>A</a:t>
            </a:r>
            <a:r>
              <a:rPr lang="en-CA" altLang="en-US" sz="2700">
                <a:ea typeface="ＭＳ Ｐゴシック" panose="020B0600070205080204" pitchFamily="34" charset="-128"/>
              </a:rPr>
              <a:t> &amp; </a:t>
            </a:r>
            <a:r>
              <a:rPr lang="en-CA" altLang="en-US" sz="2700" b="1">
                <a:ea typeface="ＭＳ Ｐゴシック" panose="020B0600070205080204" pitchFamily="34" charset="-128"/>
              </a:rPr>
              <a:t>C</a:t>
            </a:r>
            <a:r>
              <a:rPr lang="en-CA" altLang="en-US" sz="2700">
                <a:ea typeface="ＭＳ Ｐゴシック" panose="020B0600070205080204" pitchFamily="34" charset="-128"/>
              </a:rPr>
              <a:t> skim </a:t>
            </a:r>
            <a:r>
              <a:rPr lang="en-CA" altLang="en-US" sz="2700" b="1">
                <a:ea typeface="ＭＳ Ｐゴシック" panose="020B0600070205080204" pitchFamily="34" charset="-128"/>
              </a:rPr>
              <a:t>B</a:t>
            </a:r>
            <a:r>
              <a:rPr lang="en-CA" altLang="en-US" sz="2700">
                <a:ea typeface="ＭＳ Ｐゴシック" panose="020B0600070205080204" pitchFamily="34" charset="-128"/>
              </a:rPr>
              <a:t>’s paper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A28C2E-3300-4CF4-A219-E585F26AD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2C7AE367-9FB0-8749-A8BC-D75BF55ADF5D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16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67344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7AF5B1-211C-114E-AABD-781F9509C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3, step 1 </a:t>
            </a:r>
            <a:br>
              <a:rPr lang="en-CA" dirty="0"/>
            </a:br>
            <a:r>
              <a:rPr lang="en-CA" sz="2700" dirty="0"/>
              <a:t>(Reader’s 2-minute monologue)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5CBDA2-8794-4F6A-947D-B83B51CDF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F149F827-9B23-8D41-868F-DCF553F504C2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17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211A85-BF11-D043-A8D9-D97B0914A401}"/>
              </a:ext>
            </a:extLst>
          </p:cNvPr>
          <p:cNvSpPr/>
          <p:nvPr/>
        </p:nvSpPr>
        <p:spPr>
          <a:xfrm>
            <a:off x="6932614" y="2259013"/>
            <a:ext cx="981075" cy="652462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 </a:t>
            </a:r>
            <a:r>
              <a:rPr lang="en-CA" sz="1500" dirty="0">
                <a:solidFill>
                  <a:prstClr val="black"/>
                </a:solidFill>
              </a:rPr>
              <a:t>(Listener)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5485D1-A7D1-674E-A618-99CBB1F8BE7D}"/>
              </a:ext>
            </a:extLst>
          </p:cNvPr>
          <p:cNvSpPr/>
          <p:nvPr/>
        </p:nvSpPr>
        <p:spPr>
          <a:xfrm>
            <a:off x="7742238" y="3481389"/>
            <a:ext cx="931862" cy="604837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  <a:r>
              <a:rPr lang="en-CA" sz="1500" dirty="0">
                <a:solidFill>
                  <a:prstClr val="black"/>
                </a:solidFill>
              </a:rPr>
              <a:t> (Writer)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5B9EE0-57C7-3B4E-9C5F-35859181E3E5}"/>
              </a:ext>
            </a:extLst>
          </p:cNvPr>
          <p:cNvSpPr/>
          <p:nvPr/>
        </p:nvSpPr>
        <p:spPr>
          <a:xfrm>
            <a:off x="6040438" y="3481389"/>
            <a:ext cx="982662" cy="59372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 </a:t>
            </a:r>
            <a:r>
              <a:rPr lang="en-CA" sz="1500" dirty="0">
                <a:solidFill>
                  <a:prstClr val="black"/>
                </a:solidFill>
              </a:rPr>
              <a:t>(Reader)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F4AB779-ECAA-C04E-8275-E4717DA1C6BD}"/>
              </a:ext>
            </a:extLst>
          </p:cNvPr>
          <p:cNvSpPr/>
          <p:nvPr/>
        </p:nvSpPr>
        <p:spPr>
          <a:xfrm rot="12770893">
            <a:off x="6769101" y="3001963"/>
            <a:ext cx="220663" cy="330200"/>
          </a:xfrm>
          <a:prstGeom prst="downArrow">
            <a:avLst>
              <a:gd name="adj1" fmla="val 557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E939FC-F61D-B449-AAD4-7D3E0F6B7AA2}"/>
              </a:ext>
            </a:extLst>
          </p:cNvPr>
          <p:cNvSpPr txBox="1"/>
          <p:nvPr/>
        </p:nvSpPr>
        <p:spPr>
          <a:xfrm>
            <a:off x="5240339" y="4373564"/>
            <a:ext cx="2141537" cy="5540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514350">
              <a:defRPr/>
            </a:pPr>
            <a:r>
              <a:rPr lang="en-CA" sz="1500" b="1" dirty="0">
                <a:latin typeface="Calibri" panose="020F0502020204030204"/>
              </a:rPr>
              <a:t>C</a:t>
            </a:r>
            <a:r>
              <a:rPr lang="en-CA" sz="1500" dirty="0">
                <a:latin typeface="Calibri" panose="020F0502020204030204"/>
              </a:rPr>
              <a:t> talks for 2 minutes to </a:t>
            </a:r>
            <a:r>
              <a:rPr lang="en-CA" sz="1500" b="1" dirty="0">
                <a:latin typeface="Calibri" panose="020F0502020204030204"/>
              </a:rPr>
              <a:t>A</a:t>
            </a:r>
          </a:p>
          <a:p>
            <a:pPr defTabSz="514350">
              <a:defRPr/>
            </a:pPr>
            <a:r>
              <a:rPr lang="en-CA" sz="1500" dirty="0">
                <a:latin typeface="Calibri" panose="020F0502020204030204"/>
              </a:rPr>
              <a:t> (about </a:t>
            </a:r>
            <a:r>
              <a:rPr lang="en-CA" sz="1500" b="1" dirty="0">
                <a:latin typeface="Calibri" panose="020F0502020204030204"/>
              </a:rPr>
              <a:t>B</a:t>
            </a:r>
            <a:r>
              <a:rPr lang="en-CA" sz="1500" dirty="0">
                <a:latin typeface="Calibri" panose="020F0502020204030204"/>
              </a:rPr>
              <a:t>’s writing)</a:t>
            </a:r>
            <a:r>
              <a:rPr lang="en-CA" sz="1013" dirty="0">
                <a:latin typeface="Calibri" panose="020F0502020204030204"/>
              </a:rPr>
              <a:t> </a:t>
            </a:r>
          </a:p>
        </p:txBody>
      </p:sp>
      <p:sp>
        <p:nvSpPr>
          <p:cNvPr id="30727" name="TextBox 10">
            <a:extLst>
              <a:ext uri="{FF2B5EF4-FFF2-40B4-BE49-F238E27FC236}">
                <a16:creationId xmlns:a16="http://schemas.microsoft.com/office/drawing/2014/main" id="{1A7EB719-B17E-1F41-B95F-DF7C601EB6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139" y="4373564"/>
            <a:ext cx="21224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does not talk </a:t>
            </a:r>
          </a:p>
        </p:txBody>
      </p:sp>
      <p:sp>
        <p:nvSpPr>
          <p:cNvPr id="30728" name="TextBox 11">
            <a:extLst>
              <a:ext uri="{FF2B5EF4-FFF2-40B4-BE49-F238E27FC236}">
                <a16:creationId xmlns:a16="http://schemas.microsoft.com/office/drawing/2014/main" id="{3BB3A11E-933D-3440-B891-94B82379D1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8000" y="2324100"/>
            <a:ext cx="142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A</a:t>
            </a:r>
            <a:r>
              <a:rPr lang="en-CA" altLang="en-US" sz="1500"/>
              <a:t> listens &amp;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/>
              <a:t>prepares to ask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538EB689-672C-CD4E-8F2C-18EAB3AB6E3D}"/>
              </a:ext>
            </a:extLst>
          </p:cNvPr>
          <p:cNvSpPr/>
          <p:nvPr/>
        </p:nvSpPr>
        <p:spPr>
          <a:xfrm>
            <a:off x="5930900" y="3308351"/>
            <a:ext cx="1201738" cy="9572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pic>
        <p:nvPicPr>
          <p:cNvPr id="30730" name="Picture 3">
            <a:extLst>
              <a:ext uri="{FF2B5EF4-FFF2-40B4-BE49-F238E27FC236}">
                <a16:creationId xmlns:a16="http://schemas.microsoft.com/office/drawing/2014/main" id="{63A39A40-4713-F743-BF34-C43DCA991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451101"/>
            <a:ext cx="2454275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F73D384-5B2A-C143-9E12-A95248CB0E5B}"/>
              </a:ext>
            </a:extLst>
          </p:cNvPr>
          <p:cNvSpPr txBox="1"/>
          <p:nvPr/>
        </p:nvSpPr>
        <p:spPr>
          <a:xfrm>
            <a:off x="2152650" y="5170489"/>
            <a:ext cx="5589588" cy="30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350" dirty="0"/>
              <a:t>Be sure to turn over the PRC Questions sheet when giving the monologue</a:t>
            </a:r>
          </a:p>
        </p:txBody>
      </p:sp>
    </p:spTree>
    <p:extLst>
      <p:ext uri="{BB962C8B-B14F-4D97-AF65-F5344CB8AC3E}">
        <p14:creationId xmlns:p14="http://schemas.microsoft.com/office/powerpoint/2010/main" val="367428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1">
            <a:extLst>
              <a:ext uri="{FF2B5EF4-FFF2-40B4-BE49-F238E27FC236}">
                <a16:creationId xmlns:a16="http://schemas.microsoft.com/office/drawing/2014/main" id="{00C25918-F6CF-B945-905C-9B8B60757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2832101"/>
            <a:ext cx="2414588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Title 1">
            <a:extLst>
              <a:ext uri="{FF2B5EF4-FFF2-40B4-BE49-F238E27FC236}">
                <a16:creationId xmlns:a16="http://schemas.microsoft.com/office/drawing/2014/main" id="{23AD569C-196B-4447-A99F-6B8884490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4813" y="857250"/>
            <a:ext cx="6108700" cy="1593850"/>
          </a:xfrm>
        </p:spPr>
        <p:txBody>
          <a:bodyPr/>
          <a:lstStyle/>
          <a:p>
            <a:r>
              <a:rPr lang="en-CA" altLang="en-US" b="1">
                <a:ea typeface="ＭＳ Ｐゴシック" panose="020B0600070205080204" pitchFamily="34" charset="-128"/>
              </a:rPr>
              <a:t>Round 3, Step 2 </a:t>
            </a:r>
            <a:br>
              <a:rPr lang="en-CA" altLang="en-US">
                <a:ea typeface="ＭＳ Ｐゴシック" panose="020B0600070205080204" pitchFamily="34" charset="-128"/>
              </a:rPr>
            </a:br>
            <a:r>
              <a:rPr lang="en-CA" altLang="en-US" sz="2700">
                <a:ea typeface="ＭＳ Ｐゴシック" panose="020B0600070205080204" pitchFamily="34" charset="-128"/>
              </a:rPr>
              <a:t>(Reader and Listener Q &amp; A for 4 minutes)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1D794-F854-4C59-BF1B-7A7A1918A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4EEAA17C-7073-2C4E-984F-28605ADA7FB1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18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D73B672-B4AE-274B-992C-B2FE001E93F9}"/>
              </a:ext>
            </a:extLst>
          </p:cNvPr>
          <p:cNvSpPr/>
          <p:nvPr/>
        </p:nvSpPr>
        <p:spPr>
          <a:xfrm>
            <a:off x="7948613" y="2559050"/>
            <a:ext cx="946150" cy="584200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850DD81-3EF5-C046-B940-2105CE8F43F8}"/>
              </a:ext>
            </a:extLst>
          </p:cNvPr>
          <p:cNvSpPr/>
          <p:nvPr/>
        </p:nvSpPr>
        <p:spPr>
          <a:xfrm>
            <a:off x="7991476" y="4046539"/>
            <a:ext cx="1082675" cy="5492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0C572AE-05AE-2649-BE4D-CB646DDF4FFD}"/>
              </a:ext>
            </a:extLst>
          </p:cNvPr>
          <p:cNvSpPr/>
          <p:nvPr/>
        </p:nvSpPr>
        <p:spPr>
          <a:xfrm>
            <a:off x="6213476" y="4084638"/>
            <a:ext cx="976313" cy="525462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31750" name="TextBox 6">
            <a:extLst>
              <a:ext uri="{FF2B5EF4-FFF2-40B4-BE49-F238E27FC236}">
                <a16:creationId xmlns:a16="http://schemas.microsoft.com/office/drawing/2014/main" id="{11AE055E-3AC9-9544-9E5A-B2D89F46E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8288" y="2297113"/>
            <a:ext cx="16637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A</a:t>
            </a:r>
            <a:r>
              <a:rPr lang="en-CA" altLang="en-US" sz="1500"/>
              <a:t> asks </a:t>
            </a:r>
            <a:r>
              <a:rPr lang="en-CA" altLang="en-US" sz="1500" b="1"/>
              <a:t>C</a:t>
            </a:r>
            <a:r>
              <a:rPr lang="en-CA" altLang="en-US" sz="1500"/>
              <a:t> questions about </a:t>
            </a:r>
            <a:r>
              <a:rPr lang="en-CA" altLang="en-US" sz="1500" b="1"/>
              <a:t>B</a:t>
            </a:r>
            <a:r>
              <a:rPr lang="en-CA" altLang="en-US" sz="1500"/>
              <a:t>’s writing, using the PRC sheet as a guide </a:t>
            </a:r>
          </a:p>
        </p:txBody>
      </p:sp>
      <p:sp>
        <p:nvSpPr>
          <p:cNvPr id="31751" name="TextBox 7">
            <a:extLst>
              <a:ext uri="{FF2B5EF4-FFF2-40B4-BE49-F238E27FC236}">
                <a16:creationId xmlns:a16="http://schemas.microsoft.com/office/drawing/2014/main" id="{5B373691-32A6-2049-8827-4C01C601B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738689"/>
            <a:ext cx="2122488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does not talk </a:t>
            </a:r>
          </a:p>
        </p:txBody>
      </p:sp>
      <p:sp>
        <p:nvSpPr>
          <p:cNvPr id="10" name="Arrow: Up-Down 9">
            <a:extLst>
              <a:ext uri="{FF2B5EF4-FFF2-40B4-BE49-F238E27FC236}">
                <a16:creationId xmlns:a16="http://schemas.microsoft.com/office/drawing/2014/main" id="{2A87201C-8E7C-2D40-BE98-537346B2C081}"/>
              </a:ext>
            </a:extLst>
          </p:cNvPr>
          <p:cNvSpPr/>
          <p:nvPr/>
        </p:nvSpPr>
        <p:spPr>
          <a:xfrm rot="13528971">
            <a:off x="7345363" y="3021013"/>
            <a:ext cx="246063" cy="113188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FAD1D15-144F-5C4E-97A9-A5C5EB0F4DC1}"/>
              </a:ext>
            </a:extLst>
          </p:cNvPr>
          <p:cNvSpPr/>
          <p:nvPr/>
        </p:nvSpPr>
        <p:spPr>
          <a:xfrm rot="19283619">
            <a:off x="5662613" y="2984500"/>
            <a:ext cx="3727450" cy="1263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50396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4F0BC-0617-2542-96C1-A49E57C6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4214" y="996951"/>
            <a:ext cx="8085137" cy="1393825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3, Step 3 </a:t>
            </a:r>
            <a:br>
              <a:rPr lang="en-CA" b="1" dirty="0">
                <a:solidFill>
                  <a:srgbClr val="FF0000"/>
                </a:solidFill>
              </a:rPr>
            </a:br>
            <a:r>
              <a:rPr lang="en-CA" sz="2700" b="1" dirty="0">
                <a:solidFill>
                  <a:srgbClr val="FF0000"/>
                </a:solidFill>
              </a:rPr>
              <a:t>(Writer responds and all members discuss for 4 minutes)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00327-F7B2-4372-B9E4-6EB1ABE01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712D0C1C-F603-3D44-AFBF-1AEAC1BE6A2D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19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8937B0-234F-2D44-B927-5B837B159256}"/>
              </a:ext>
            </a:extLst>
          </p:cNvPr>
          <p:cNvSpPr/>
          <p:nvPr/>
        </p:nvSpPr>
        <p:spPr>
          <a:xfrm>
            <a:off x="5437189" y="2430463"/>
            <a:ext cx="765175" cy="539750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A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FDB0BA-3133-5743-9036-60C8CA2A5676}"/>
              </a:ext>
            </a:extLst>
          </p:cNvPr>
          <p:cNvSpPr/>
          <p:nvPr/>
        </p:nvSpPr>
        <p:spPr>
          <a:xfrm>
            <a:off x="6372226" y="3654425"/>
            <a:ext cx="766763" cy="495300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B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C9179FF-ACEC-BE49-B0C7-F0A4A171DC4E}"/>
              </a:ext>
            </a:extLst>
          </p:cNvPr>
          <p:cNvSpPr/>
          <p:nvPr/>
        </p:nvSpPr>
        <p:spPr>
          <a:xfrm>
            <a:off x="4602163" y="3695701"/>
            <a:ext cx="760412" cy="45402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b="1" dirty="0">
                <a:solidFill>
                  <a:prstClr val="black"/>
                </a:solidFill>
              </a:rPr>
              <a:t>C</a:t>
            </a:r>
          </a:p>
        </p:txBody>
      </p:sp>
      <p:sp>
        <p:nvSpPr>
          <p:cNvPr id="7" name="Arrow: Up-Down 6">
            <a:extLst>
              <a:ext uri="{FF2B5EF4-FFF2-40B4-BE49-F238E27FC236}">
                <a16:creationId xmlns:a16="http://schemas.microsoft.com/office/drawing/2014/main" id="{00497AC8-9F4B-7A4C-9135-5C594D51F5CA}"/>
              </a:ext>
            </a:extLst>
          </p:cNvPr>
          <p:cNvSpPr/>
          <p:nvPr/>
        </p:nvSpPr>
        <p:spPr>
          <a:xfrm rot="19216031">
            <a:off x="6275388" y="3046413"/>
            <a:ext cx="246062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8" name="Arrow: Up-Down 7">
            <a:extLst>
              <a:ext uri="{FF2B5EF4-FFF2-40B4-BE49-F238E27FC236}">
                <a16:creationId xmlns:a16="http://schemas.microsoft.com/office/drawing/2014/main" id="{8B7E589B-9213-5343-BE13-B7DF1F60BC0C}"/>
              </a:ext>
            </a:extLst>
          </p:cNvPr>
          <p:cNvSpPr/>
          <p:nvPr/>
        </p:nvSpPr>
        <p:spPr>
          <a:xfrm rot="16200000">
            <a:off x="5758657" y="3631407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9" name="Arrow: Up-Down 8">
            <a:extLst>
              <a:ext uri="{FF2B5EF4-FFF2-40B4-BE49-F238E27FC236}">
                <a16:creationId xmlns:a16="http://schemas.microsoft.com/office/drawing/2014/main" id="{B9938155-FE0E-5A44-9A80-CA3F4B95722D}"/>
              </a:ext>
            </a:extLst>
          </p:cNvPr>
          <p:cNvSpPr/>
          <p:nvPr/>
        </p:nvSpPr>
        <p:spPr>
          <a:xfrm rot="2137023">
            <a:off x="5238751" y="3073400"/>
            <a:ext cx="246063" cy="495300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B51A9DB-F139-DB44-95F8-9272C05451BA}"/>
              </a:ext>
            </a:extLst>
          </p:cNvPr>
          <p:cNvSpPr/>
          <p:nvPr/>
        </p:nvSpPr>
        <p:spPr>
          <a:xfrm>
            <a:off x="4338638" y="2370138"/>
            <a:ext cx="3065462" cy="23558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545E2E-3EEB-C34D-900B-2FCF7D8A38F0}"/>
              </a:ext>
            </a:extLst>
          </p:cNvPr>
          <p:cNvSpPr txBox="1"/>
          <p:nvPr/>
        </p:nvSpPr>
        <p:spPr>
          <a:xfrm>
            <a:off x="4076701" y="4857751"/>
            <a:ext cx="425132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514350">
              <a:defRPr/>
            </a:pPr>
            <a:r>
              <a:rPr lang="en-CA" sz="1500" dirty="0">
                <a:latin typeface="Calibri" panose="020F0502020204030204"/>
              </a:rPr>
              <a:t>Three people discuss </a:t>
            </a:r>
            <a:r>
              <a:rPr lang="en-CA" sz="1500" b="1" dirty="0">
                <a:latin typeface="Calibri" panose="020F0502020204030204"/>
              </a:rPr>
              <a:t>B</a:t>
            </a:r>
            <a:r>
              <a:rPr lang="en-CA" sz="1500" dirty="0">
                <a:latin typeface="Calibri" panose="020F0502020204030204"/>
              </a:rPr>
              <a:t>’s writing.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B </a:t>
            </a:r>
            <a:r>
              <a:rPr lang="en-CA" sz="1500" dirty="0">
                <a:latin typeface="Calibri" panose="020F0502020204030204"/>
              </a:rPr>
              <a:t>responds to what </a:t>
            </a:r>
            <a:r>
              <a:rPr lang="en-CA" sz="1500" b="1" dirty="0">
                <a:latin typeface="Calibri" panose="020F0502020204030204"/>
              </a:rPr>
              <a:t>C </a:t>
            </a:r>
            <a:r>
              <a:rPr lang="en-CA" sz="1500" dirty="0">
                <a:latin typeface="Calibri" panose="020F0502020204030204"/>
              </a:rPr>
              <a:t>and</a:t>
            </a:r>
            <a:r>
              <a:rPr lang="en-CA" sz="1500" b="1" dirty="0">
                <a:latin typeface="Calibri" panose="020F0502020204030204"/>
              </a:rPr>
              <a:t> </a:t>
            </a:r>
            <a:r>
              <a:rPr lang="en-CA" sz="15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/>
              </a:rPr>
              <a:t>A</a:t>
            </a:r>
            <a:r>
              <a:rPr lang="en-CA" sz="1500" b="1" dirty="0">
                <a:latin typeface="Calibri" panose="020F0502020204030204"/>
              </a:rPr>
              <a:t> </a:t>
            </a:r>
            <a:r>
              <a:rPr lang="en-CA" sz="1500" dirty="0">
                <a:latin typeface="Calibri" panose="020F0502020204030204"/>
              </a:rPr>
              <a:t>said.</a:t>
            </a:r>
            <a:r>
              <a:rPr lang="en-CA" sz="1500" b="1" dirty="0">
                <a:latin typeface="Calibri" panose="020F0502020204030204"/>
              </a:rPr>
              <a:t> </a:t>
            </a:r>
          </a:p>
          <a:p>
            <a:pPr marL="192881" indent="-192881" defTabSz="514350">
              <a:buFont typeface="+mj-lt"/>
              <a:buAutoNum type="arabicPeriod"/>
              <a:defRPr/>
            </a:pPr>
            <a:r>
              <a:rPr lang="en-CA" sz="1500" b="1" dirty="0">
                <a:latin typeface="Calibri" panose="020F0502020204030204"/>
              </a:rPr>
              <a:t>B </a:t>
            </a:r>
            <a:r>
              <a:rPr lang="en-CA" sz="1500" dirty="0">
                <a:latin typeface="Calibri" panose="020F0502020204030204"/>
              </a:rPr>
              <a:t>can ask for more specific ideas or comments </a:t>
            </a:r>
          </a:p>
        </p:txBody>
      </p:sp>
    </p:spTree>
    <p:extLst>
      <p:ext uri="{BB962C8B-B14F-4D97-AF65-F5344CB8AC3E}">
        <p14:creationId xmlns:p14="http://schemas.microsoft.com/office/powerpoint/2010/main" val="25910642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D9276-01E0-2D48-9387-19559F71E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defRPr/>
            </a:pPr>
            <a:r>
              <a:rPr lang="en-US" b="1" kern="1600" spc="100" dirty="0">
                <a:effectLst>
                  <a:glow rad="101600">
                    <a:schemeClr val="bg2">
                      <a:lumMod val="25000"/>
                      <a:alpha val="75000"/>
                    </a:schemeClr>
                  </a:glow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cs typeface="Calibri"/>
              </a:rPr>
              <a:t>Week 10 schedule</a:t>
            </a:r>
            <a:endParaRPr lang="en-US" b="1" dirty="0">
              <a:cs typeface="Calibri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94DDB7-28C4-C34E-8262-FD51A6F083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6009" y="1825625"/>
            <a:ext cx="9679981" cy="4351338"/>
          </a:xfrm>
        </p:spPr>
      </p:pic>
    </p:spTree>
    <p:extLst>
      <p:ext uri="{BB962C8B-B14F-4D97-AF65-F5344CB8AC3E}">
        <p14:creationId xmlns:p14="http://schemas.microsoft.com/office/powerpoint/2010/main" val="1709325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9E22EA92-DEC0-1841-80C3-4A236F373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638" y="1"/>
            <a:ext cx="8229600" cy="1477963"/>
          </a:xfrm>
        </p:spPr>
        <p:txBody>
          <a:bodyPr/>
          <a:lstStyle/>
          <a:p>
            <a:pPr algn="ctr" eaLnBrk="1" hangingPunct="1"/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Homework – Due Week 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46714E-C83A-AD4D-A487-92210B2D9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188" y="1276350"/>
            <a:ext cx="103505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4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F46F4-D181-684E-ADFE-C03ACC1B8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Homework – Due Week 12 (</a:t>
            </a:r>
            <a:r>
              <a:rPr lang="en-US" altLang="ko-KR" b="1" dirty="0" err="1">
                <a:solidFill>
                  <a:srgbClr val="FFFF00"/>
                </a:solidFill>
                <a:ea typeface="Gulim" panose="020B0600000101010101" pitchFamily="34" charset="-127"/>
              </a:rPr>
              <a:t>con’t</a:t>
            </a:r>
            <a:r>
              <a:rPr lang="en-US" altLang="ko-KR" b="1" dirty="0">
                <a:solidFill>
                  <a:srgbClr val="FFFF00"/>
                </a:solidFill>
                <a:ea typeface="Gulim" panose="020B0600000101010101" pitchFamily="34" charset="-127"/>
              </a:rPr>
              <a:t>)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115FCD9-DE6F-6146-A852-A2188FEB38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6900" y="2265022"/>
            <a:ext cx="8458200" cy="1905000"/>
          </a:xfrm>
        </p:spPr>
      </p:pic>
    </p:spTree>
    <p:extLst>
      <p:ext uri="{BB962C8B-B14F-4D97-AF65-F5344CB8AC3E}">
        <p14:creationId xmlns:p14="http://schemas.microsoft.com/office/powerpoint/2010/main" val="3041366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35E1-D3C3-3148-9293-5D94DD64E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0. Midterm checking of 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29B22-D874-A545-9E37-6AA4DE8F8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Let’s check answers and scoring</a:t>
            </a:r>
          </a:p>
        </p:txBody>
      </p:sp>
    </p:spTree>
    <p:extLst>
      <p:ext uri="{BB962C8B-B14F-4D97-AF65-F5344CB8AC3E}">
        <p14:creationId xmlns:p14="http://schemas.microsoft.com/office/powerpoint/2010/main" val="311539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572C8C09-050A-5043-81BF-91B62CC11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ea typeface="ＭＳ Ｐゴシック" panose="020B0600070205080204" pitchFamily="34" charset="-128"/>
              </a:rPr>
              <a:t>1. Music Journal #6 </a:t>
            </a:r>
          </a:p>
        </p:txBody>
      </p:sp>
      <p:sp>
        <p:nvSpPr>
          <p:cNvPr id="16386" name="Content Placeholder 2">
            <a:extLst>
              <a:ext uri="{FF2B5EF4-FFF2-40B4-BE49-F238E27FC236}">
                <a16:creationId xmlns:a16="http://schemas.microsoft.com/office/drawing/2014/main" id="{4DD39B69-1D88-C747-9255-143531CE8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5700" y="16906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en-US" dirty="0">
                <a:ea typeface="ＭＳ Ｐゴシック" panose="020B0600070205080204" pitchFamily="34" charset="-128"/>
              </a:rPr>
              <a:t>Please write for ~15-20’ in a B5 journal/MS Word.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9CB68-AF1A-D945-A5F7-3C5F4F9098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6687" y="2592052"/>
            <a:ext cx="3038626" cy="38024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EFF175-605C-C141-BF33-B99B49A5DFC0}"/>
              </a:ext>
            </a:extLst>
          </p:cNvPr>
          <p:cNvSpPr/>
          <p:nvPr/>
        </p:nvSpPr>
        <p:spPr>
          <a:xfrm>
            <a:off x="5075432" y="3244334"/>
            <a:ext cx="2041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4. Midterm preview</a:t>
            </a:r>
          </a:p>
        </p:txBody>
      </p:sp>
    </p:spTree>
    <p:extLst>
      <p:ext uri="{BB962C8B-B14F-4D97-AF65-F5344CB8AC3E}">
        <p14:creationId xmlns:p14="http://schemas.microsoft.com/office/powerpoint/2010/main" val="1587966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>
            <a:extLst>
              <a:ext uri="{FF2B5EF4-FFF2-40B4-BE49-F238E27FC236}">
                <a16:creationId xmlns:a16="http://schemas.microsoft.com/office/drawing/2014/main" id="{7F541C0B-C4E5-7A46-A2B0-38FA7EC73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2. Peer Review Circles for CE-D1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F443E0-A5A4-E547-A2A4-2D5438076ADA}"/>
              </a:ext>
            </a:extLst>
          </p:cNvPr>
          <p:cNvSpPr txBox="1">
            <a:spLocks/>
          </p:cNvSpPr>
          <p:nvPr/>
        </p:nvSpPr>
        <p:spPr>
          <a:xfrm>
            <a:off x="2971800" y="2514601"/>
            <a:ext cx="2616200" cy="185737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514350">
              <a:defRPr/>
            </a:pPr>
            <a:r>
              <a:rPr lang="en-CA" sz="3038" b="1" dirty="0">
                <a:solidFill>
                  <a:srgbClr val="FF0000"/>
                </a:solidFill>
                <a:latin typeface="Calibri Light" panose="020F0302020204030204"/>
              </a:rPr>
              <a:t>Peer </a:t>
            </a:r>
          </a:p>
          <a:p>
            <a:pPr defTabSz="514350">
              <a:defRPr/>
            </a:pPr>
            <a:r>
              <a:rPr lang="en-CA" sz="3038" b="1" dirty="0">
                <a:solidFill>
                  <a:srgbClr val="FF0000"/>
                </a:solidFill>
                <a:latin typeface="Calibri Light" panose="020F0302020204030204"/>
              </a:rPr>
              <a:t>Review </a:t>
            </a:r>
          </a:p>
          <a:p>
            <a:pPr defTabSz="514350">
              <a:defRPr/>
            </a:pPr>
            <a:r>
              <a:rPr lang="en-CA" sz="3038" b="1" dirty="0">
                <a:solidFill>
                  <a:srgbClr val="FF0000"/>
                </a:solidFill>
                <a:latin typeface="Calibri Light" panose="020F0302020204030204"/>
              </a:rPr>
              <a:t>Circles</a:t>
            </a:r>
          </a:p>
          <a:p>
            <a:pPr defTabSz="514350">
              <a:defRPr/>
            </a:pPr>
            <a:r>
              <a:rPr lang="en-CA" sz="3038" b="1" dirty="0">
                <a:solidFill>
                  <a:srgbClr val="FF0000"/>
                </a:solidFill>
                <a:latin typeface="Calibri Light" panose="020F0302020204030204"/>
              </a:rPr>
              <a:t>for essays</a:t>
            </a:r>
          </a:p>
        </p:txBody>
      </p:sp>
      <p:pic>
        <p:nvPicPr>
          <p:cNvPr id="17411" name="Picture 7">
            <a:extLst>
              <a:ext uri="{FF2B5EF4-FFF2-40B4-BE49-F238E27FC236}">
                <a16:creationId xmlns:a16="http://schemas.microsoft.com/office/drawing/2014/main" id="{47865662-41EC-6845-B349-D7B31E20C2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979988" y="2338388"/>
            <a:ext cx="4705350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7049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>
            <a:extLst>
              <a:ext uri="{FF2B5EF4-FFF2-40B4-BE49-F238E27FC236}">
                <a16:creationId xmlns:a16="http://schemas.microsoft.com/office/drawing/2014/main" id="{C0A32D6D-1774-B841-92EB-22CB06213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r="17456" b="-2"/>
          <a:stretch>
            <a:fillRect/>
          </a:stretch>
        </p:blipFill>
        <p:spPr bwMode="auto">
          <a:xfrm>
            <a:off x="4833939" y="2667000"/>
            <a:ext cx="2185987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Title 1">
            <a:extLst>
              <a:ext uri="{FF2B5EF4-FFF2-40B4-BE49-F238E27FC236}">
                <a16:creationId xmlns:a16="http://schemas.microsoft.com/office/drawing/2014/main" id="{079FDFEC-A312-6F48-965A-5DBB91DDF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5" y="1114426"/>
            <a:ext cx="5791200" cy="1160463"/>
          </a:xfrm>
        </p:spPr>
        <p:txBody>
          <a:bodyPr/>
          <a:lstStyle/>
          <a:p>
            <a:r>
              <a:rPr lang="en-CA" altLang="en-US" sz="2400" b="1">
                <a:ea typeface="ＭＳ Ｐゴシック" panose="020B0600070205080204" pitchFamily="34" charset="-128"/>
              </a:rPr>
              <a:t>Preparation Step1</a:t>
            </a:r>
            <a:r>
              <a:rPr lang="en-CA" altLang="en-US" sz="2400">
                <a:ea typeface="ＭＳ Ｐゴシック" panose="020B0600070205080204" pitchFamily="34" charset="-128"/>
              </a:rPr>
              <a:t>: Get into groups </a:t>
            </a:r>
          </a:p>
        </p:txBody>
      </p:sp>
    </p:spTree>
    <p:extLst>
      <p:ext uri="{BB962C8B-B14F-4D97-AF65-F5344CB8AC3E}">
        <p14:creationId xmlns:p14="http://schemas.microsoft.com/office/powerpoint/2010/main" val="1704647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">
            <a:extLst>
              <a:ext uri="{FF2B5EF4-FFF2-40B4-BE49-F238E27FC236}">
                <a16:creationId xmlns:a16="http://schemas.microsoft.com/office/drawing/2014/main" id="{946298F7-A8AF-2E4A-BC0C-D17D791A7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25" r="20258" b="2"/>
          <a:stretch>
            <a:fillRect/>
          </a:stretch>
        </p:blipFill>
        <p:spPr bwMode="auto">
          <a:xfrm>
            <a:off x="1779589" y="2201864"/>
            <a:ext cx="1298575" cy="210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" name="Title 1">
            <a:extLst>
              <a:ext uri="{FF2B5EF4-FFF2-40B4-BE49-F238E27FC236}">
                <a16:creationId xmlns:a16="http://schemas.microsoft.com/office/drawing/2014/main" id="{D537A445-9847-9C47-8E14-51BA86899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3138" y="1131889"/>
            <a:ext cx="5795962" cy="796925"/>
          </a:xfrm>
        </p:spPr>
        <p:txBody>
          <a:bodyPr anchor="b">
            <a:noAutofit/>
          </a:bodyPr>
          <a:lstStyle/>
          <a:p>
            <a:r>
              <a:rPr lang="en-CA" altLang="en-US" sz="2600" b="1" dirty="0">
                <a:ea typeface="ＭＳ Ｐゴシック" panose="020B0600070205080204" pitchFamily="34" charset="-128"/>
              </a:rPr>
              <a:t>Preparation, step 2: Prepare your reader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F3216-08AE-5C4F-8A72-9DFC4A03F7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3138" y="2201864"/>
            <a:ext cx="7827962" cy="3279775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CA" sz="2400" dirty="0"/>
              <a:t>On your own PRC Questions sheet: </a:t>
            </a:r>
          </a:p>
          <a:p>
            <a:pPr marL="192881" indent="-192881">
              <a:buFont typeface="+mj-lt"/>
              <a:buAutoNum type="arabicPeriod"/>
              <a:defRPr/>
            </a:pPr>
            <a:r>
              <a:rPr lang="en-CA" sz="2400" dirty="0"/>
              <a:t>Highlight several questions that you want the reader to give specific feedback on. </a:t>
            </a:r>
          </a:p>
          <a:p>
            <a:pPr marL="192881" indent="-192881">
              <a:buFont typeface="+mj-lt"/>
              <a:buAutoNum type="arabicPeriod"/>
              <a:defRPr/>
            </a:pPr>
            <a:r>
              <a:rPr lang="en-CA" sz="2400" dirty="0"/>
              <a:t>You may also write one or two questions for the reader to think about: </a:t>
            </a:r>
          </a:p>
          <a:p>
            <a:pPr marL="375131" lvl="1" indent="-192881">
              <a:buFont typeface="+mj-lt"/>
              <a:buAutoNum type="alphaLcParenR"/>
              <a:defRPr/>
            </a:pPr>
            <a:r>
              <a:rPr lang="en-CA" dirty="0"/>
              <a:t> For example: </a:t>
            </a:r>
            <a:r>
              <a:rPr lang="en-CA" b="1" dirty="0">
                <a:solidFill>
                  <a:srgbClr val="FF0000"/>
                </a:solidFill>
              </a:rPr>
              <a:t>“Is my second body paragraph too long?” </a:t>
            </a:r>
          </a:p>
          <a:p>
            <a:pPr marL="375131" lvl="1" indent="-192881">
              <a:buFont typeface="+mj-lt"/>
              <a:buAutoNum type="alphaLcParenR"/>
              <a:defRPr/>
            </a:pPr>
            <a:r>
              <a:rPr lang="en-CA" dirty="0"/>
              <a:t> Or: </a:t>
            </a:r>
            <a:r>
              <a:rPr lang="en-CA" b="1" dirty="0">
                <a:solidFill>
                  <a:srgbClr val="FF0000"/>
                </a:solidFill>
              </a:rPr>
              <a:t>“Can you suggest something to make paragraph 3 better?” </a:t>
            </a:r>
            <a:r>
              <a:rPr lang="en-CA" dirty="0"/>
              <a:t>etc. </a:t>
            </a:r>
          </a:p>
          <a:p>
            <a:pPr>
              <a:defRPr/>
            </a:pPr>
            <a:endParaRPr lang="en-CA" sz="1125" dirty="0"/>
          </a:p>
        </p:txBody>
      </p:sp>
    </p:spTree>
    <p:extLst>
      <p:ext uri="{BB962C8B-B14F-4D97-AF65-F5344CB8AC3E}">
        <p14:creationId xmlns:p14="http://schemas.microsoft.com/office/powerpoint/2010/main" val="37243837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3">
            <a:extLst>
              <a:ext uri="{FF2B5EF4-FFF2-40B4-BE49-F238E27FC236}">
                <a16:creationId xmlns:a16="http://schemas.microsoft.com/office/drawing/2014/main" id="{B6A560C1-2644-C34E-885B-6427DA74D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9" r="-3" b="-3"/>
          <a:stretch>
            <a:fillRect/>
          </a:stretch>
        </p:blipFill>
        <p:spPr bwMode="auto">
          <a:xfrm>
            <a:off x="9105900" y="785814"/>
            <a:ext cx="6350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Title 1">
            <a:extLst>
              <a:ext uri="{FF2B5EF4-FFF2-40B4-BE49-F238E27FC236}">
                <a16:creationId xmlns:a16="http://schemas.microsoft.com/office/drawing/2014/main" id="{F17472AA-7F0F-9D4E-9196-62415636E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2126" y="711200"/>
            <a:ext cx="5661025" cy="960438"/>
          </a:xfrm>
        </p:spPr>
        <p:txBody>
          <a:bodyPr/>
          <a:lstStyle/>
          <a:p>
            <a:r>
              <a:rPr lang="en-CA" altLang="en-US" sz="2400" b="1">
                <a:ea typeface="ＭＳ Ｐゴシック" panose="020B0600070205080204" pitchFamily="34" charset="-128"/>
              </a:rPr>
              <a:t>Preparation part 3</a:t>
            </a:r>
            <a:r>
              <a:rPr lang="en-CA" altLang="en-US" sz="2400">
                <a:ea typeface="ＭＳ Ｐゴシック" panose="020B0600070205080204" pitchFamily="34" charset="-128"/>
              </a:rPr>
              <a:t>: Reading and Thinking </a:t>
            </a:r>
            <a:br>
              <a:rPr lang="en-CA" altLang="en-US" sz="2400">
                <a:ea typeface="ＭＳ Ｐゴシック" panose="020B0600070205080204" pitchFamily="34" charset="-128"/>
              </a:rPr>
            </a:br>
            <a:r>
              <a:rPr lang="en-CA" altLang="en-US" sz="2400">
                <a:ea typeface="ＭＳ Ｐゴシック" panose="020B0600070205080204" pitchFamily="34" charset="-128"/>
              </a:rPr>
              <a:t>(1’ prep and 5’ for reading both papers)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35AC0-D59E-BA4F-B3F3-3F8428585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2023" y="1793758"/>
            <a:ext cx="6709220" cy="4607042"/>
          </a:xfrm>
          <a:extLst/>
        </p:spPr>
        <p:txBody>
          <a:bodyPr>
            <a:noAutofit/>
          </a:bodyPr>
          <a:lstStyle/>
          <a:p>
            <a:pPr>
              <a:buFont typeface="+mj-lt"/>
              <a:buAutoNum type="arabicPeriod"/>
              <a:defRPr/>
            </a:pPr>
            <a:r>
              <a:rPr lang="en-CA" sz="2000" u="sng" dirty="0"/>
              <a:t>Label</a:t>
            </a:r>
            <a:r>
              <a:rPr lang="en-CA" sz="2000" dirty="0"/>
              <a:t> your essay copies with your letter, </a:t>
            </a:r>
            <a:r>
              <a:rPr lang="en-CA" sz="2000" b="1" dirty="0"/>
              <a:t>A</a:t>
            </a:r>
            <a:r>
              <a:rPr lang="en-CA" sz="2000" dirty="0"/>
              <a:t>, </a:t>
            </a:r>
            <a:r>
              <a:rPr lang="en-CA" sz="2000" b="1" dirty="0"/>
              <a:t>B</a:t>
            </a:r>
            <a:r>
              <a:rPr lang="en-CA" sz="2000" dirty="0"/>
              <a:t>, or </a:t>
            </a:r>
            <a:r>
              <a:rPr lang="en-CA" sz="2000" b="1" dirty="0"/>
              <a:t>C</a:t>
            </a:r>
            <a:r>
              <a:rPr lang="en-CA" sz="2000" dirty="0"/>
              <a:t>. </a:t>
            </a:r>
          </a:p>
          <a:p>
            <a:pPr>
              <a:buFont typeface="+mj-lt"/>
              <a:buAutoNum type="arabicPeriod"/>
              <a:defRPr/>
            </a:pPr>
            <a:r>
              <a:rPr lang="en-CA" sz="2000" u="sng" dirty="0"/>
              <a:t>Upload</a:t>
            </a:r>
            <a:r>
              <a:rPr lang="en-CA" sz="2000" dirty="0"/>
              <a:t> a copy of your essay to each partner. Give your PRC sheet to the ‘main reader’ [</a:t>
            </a:r>
            <a:r>
              <a:rPr lang="en-CA" sz="2000" b="1" dirty="0"/>
              <a:t>C</a:t>
            </a:r>
            <a:r>
              <a:rPr lang="en-CA" sz="2000" dirty="0"/>
              <a:t> passes to </a:t>
            </a:r>
            <a:r>
              <a:rPr lang="en-CA" sz="2000" b="1" dirty="0"/>
              <a:t>A</a:t>
            </a:r>
            <a:r>
              <a:rPr lang="en-CA" sz="2000" dirty="0"/>
              <a:t> &amp; </a:t>
            </a:r>
            <a:r>
              <a:rPr lang="en-CA" sz="2000" b="1" dirty="0"/>
              <a:t>B</a:t>
            </a:r>
            <a:r>
              <a:rPr lang="en-CA" sz="2000" dirty="0"/>
              <a:t>, etc.]</a:t>
            </a:r>
          </a:p>
          <a:p>
            <a:pPr>
              <a:buFont typeface="+mj-lt"/>
              <a:buAutoNum type="arabicPeriod"/>
              <a:defRPr/>
            </a:pPr>
            <a:r>
              <a:rPr lang="en-CA" sz="2000" u="sng" dirty="0"/>
              <a:t>Read</a:t>
            </a:r>
            <a:r>
              <a:rPr lang="en-CA" sz="2000" dirty="0"/>
              <a:t> (skim) BOTH your partners’ papers quietly.</a:t>
            </a:r>
          </a:p>
          <a:p>
            <a:pPr>
              <a:buFont typeface="+mj-lt"/>
              <a:buAutoNum type="arabicPeriod"/>
              <a:defRPr/>
            </a:pPr>
            <a:r>
              <a:rPr lang="en-CA" sz="2000" dirty="0"/>
              <a:t>For one partner, make some notes on their PRC sheet. </a:t>
            </a:r>
          </a:p>
          <a:p>
            <a:pPr>
              <a:buFont typeface="+mj-lt"/>
              <a:buAutoNum type="arabicPeriod"/>
              <a:defRPr/>
            </a:pPr>
            <a:r>
              <a:rPr lang="en-CA" sz="2000" u="sng" dirty="0"/>
              <a:t>Re-read</a:t>
            </a:r>
            <a:r>
              <a:rPr lang="en-CA" sz="2000" dirty="0"/>
              <a:t> the paper, paying special attention to the </a:t>
            </a:r>
            <a:r>
              <a:rPr lang="en-CA" sz="2000" strike="sngStrike" dirty="0"/>
              <a:t> </a:t>
            </a:r>
            <a:r>
              <a:rPr lang="en-CA" sz="2000" dirty="0"/>
              <a:t>THESIS: </a:t>
            </a:r>
          </a:p>
          <a:p>
            <a:pPr marL="600075" lvl="1" indent="-257175">
              <a:buFont typeface="+mj-lt"/>
              <a:buAutoNum type="alphaLcParenR"/>
              <a:defRPr/>
            </a:pPr>
            <a:r>
              <a:rPr lang="en-CA" sz="2000" dirty="0"/>
              <a:t>Is there a TOPIC + PLAN/ PREVIEW/MAP (A+B+C) present?  </a:t>
            </a:r>
          </a:p>
          <a:p>
            <a:pPr marL="600075" lvl="1" indent="-257175">
              <a:buFont typeface="+mj-lt"/>
              <a:buAutoNum type="alphaLcParenR"/>
              <a:defRPr/>
            </a:pPr>
            <a:r>
              <a:rPr lang="en-CA" sz="2000" dirty="0"/>
              <a:t>Is it one sentence? </a:t>
            </a:r>
          </a:p>
          <a:p>
            <a:pPr marL="600075" lvl="1" indent="-257175">
              <a:buFont typeface="+mj-lt"/>
              <a:buAutoNum type="alphaLcParenR"/>
              <a:defRPr/>
            </a:pPr>
            <a:r>
              <a:rPr lang="en-CA" sz="2000" dirty="0"/>
              <a:t>Is it a statement and not a question? </a:t>
            </a:r>
          </a:p>
          <a:p>
            <a:pPr marL="600075" lvl="1" indent="-257175">
              <a:buFont typeface="+mj-lt"/>
              <a:buAutoNum type="alphaLcParenR"/>
              <a:defRPr/>
            </a:pPr>
            <a:r>
              <a:rPr lang="en-CA" sz="2000" dirty="0"/>
              <a:t>If not, write one for them </a:t>
            </a:r>
          </a:p>
          <a:p>
            <a:pPr>
              <a:buFont typeface="+mj-lt"/>
              <a:buAutoNum type="arabicPeriod"/>
              <a:defRPr/>
            </a:pPr>
            <a:r>
              <a:rPr lang="en-CA" sz="2000" u="sng" dirty="0"/>
              <a:t>Prepare</a:t>
            </a:r>
            <a:r>
              <a:rPr lang="en-CA" sz="2000" dirty="0"/>
              <a:t> to speak… </a:t>
            </a:r>
          </a:p>
        </p:txBody>
      </p:sp>
    </p:spTree>
    <p:extLst>
      <p:ext uri="{BB962C8B-B14F-4D97-AF65-F5344CB8AC3E}">
        <p14:creationId xmlns:p14="http://schemas.microsoft.com/office/powerpoint/2010/main" val="23299077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3">
            <a:extLst>
              <a:ext uri="{FF2B5EF4-FFF2-40B4-BE49-F238E27FC236}">
                <a16:creationId xmlns:a16="http://schemas.microsoft.com/office/drawing/2014/main" id="{82D7F751-2D45-9447-9B0E-8E750DBFB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370138"/>
            <a:ext cx="2449512" cy="241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D9947F2-BC3D-AD4C-9185-F323F1DF4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CA" b="1" dirty="0"/>
              <a:t>ROUND 1, step 1 </a:t>
            </a:r>
            <a:br>
              <a:rPr lang="en-CA" dirty="0"/>
            </a:br>
            <a:r>
              <a:rPr lang="en-CA" sz="2700" dirty="0"/>
              <a:t>(Reader’s 2-minute monologue)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1DA5DB7-46F9-4854-A272-E90BA6C42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14350">
              <a:defRPr/>
            </a:pPr>
            <a:fld id="{B5D94F17-ECA2-A64E-B57D-EBAA61DB4024}" type="slidenum">
              <a:rPr lang="en-US" sz="675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514350">
                <a:defRPr/>
              </a:pPr>
              <a:t>9</a:t>
            </a:fld>
            <a:endParaRPr lang="en-US" sz="675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664E61-F5C2-8D43-8EA0-36BC250E1D0D}"/>
              </a:ext>
            </a:extLst>
          </p:cNvPr>
          <p:cNvSpPr/>
          <p:nvPr/>
        </p:nvSpPr>
        <p:spPr>
          <a:xfrm>
            <a:off x="6069014" y="2466975"/>
            <a:ext cx="873125" cy="617538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A (reader)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7DFFFBC-74AD-FD4D-8EF3-C8299DC8EC91}"/>
              </a:ext>
            </a:extLst>
          </p:cNvPr>
          <p:cNvSpPr/>
          <p:nvPr/>
        </p:nvSpPr>
        <p:spPr>
          <a:xfrm>
            <a:off x="7707313" y="3727451"/>
            <a:ext cx="976312" cy="587375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B (listener)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33CA7CA-1A90-1E4F-95F4-45709A29DF12}"/>
              </a:ext>
            </a:extLst>
          </p:cNvPr>
          <p:cNvSpPr/>
          <p:nvPr/>
        </p:nvSpPr>
        <p:spPr>
          <a:xfrm>
            <a:off x="5219700" y="3727451"/>
            <a:ext cx="922338" cy="550863"/>
          </a:xfrm>
          <a:prstGeom prst="roundRect">
            <a:avLst>
              <a:gd name="adj" fmla="val 2333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 defTabSz="514350">
              <a:defRPr/>
            </a:pPr>
            <a:r>
              <a:rPr lang="en-CA" sz="1500" dirty="0">
                <a:solidFill>
                  <a:prstClr val="black"/>
                </a:solidFill>
              </a:rPr>
              <a:t>C (writer)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3A91706A-1BE8-B54A-8032-E1ADD2D8431D}"/>
              </a:ext>
            </a:extLst>
          </p:cNvPr>
          <p:cNvSpPr/>
          <p:nvPr/>
        </p:nvSpPr>
        <p:spPr>
          <a:xfrm rot="18773768">
            <a:off x="7260432" y="3182144"/>
            <a:ext cx="220662" cy="622300"/>
          </a:xfrm>
          <a:prstGeom prst="downArrow">
            <a:avLst>
              <a:gd name="adj1" fmla="val 55797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  <p:sp>
        <p:nvSpPr>
          <p:cNvPr id="22535" name="TextBox 9">
            <a:extLst>
              <a:ext uri="{FF2B5EF4-FFF2-40B4-BE49-F238E27FC236}">
                <a16:creationId xmlns:a16="http://schemas.microsoft.com/office/drawing/2014/main" id="{6FAEC525-69C5-3541-912F-E43358CD59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3438" y="2551114"/>
            <a:ext cx="21907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A</a:t>
            </a:r>
            <a:r>
              <a:rPr lang="en-CA" altLang="en-US" sz="1500"/>
              <a:t> talks for 2 minutes to </a:t>
            </a:r>
            <a:r>
              <a:rPr lang="en-CA" altLang="en-US" sz="1500" b="1"/>
              <a:t>B</a:t>
            </a:r>
            <a:r>
              <a:rPr lang="en-CA" altLang="en-US" sz="1500"/>
              <a:t> </a:t>
            </a:r>
            <a:br>
              <a:rPr lang="en-CA" altLang="en-US" sz="1500"/>
            </a:br>
            <a:r>
              <a:rPr lang="en-CA" altLang="en-US" sz="1500"/>
              <a:t>(about </a:t>
            </a:r>
            <a:r>
              <a:rPr lang="en-CA" altLang="en-US" sz="1500" b="1"/>
              <a:t>C</a:t>
            </a:r>
            <a:r>
              <a:rPr lang="en-CA" altLang="en-US" sz="1500"/>
              <a:t>’s writing) </a:t>
            </a:r>
          </a:p>
        </p:txBody>
      </p:sp>
      <p:sp>
        <p:nvSpPr>
          <p:cNvPr id="22536" name="TextBox 10">
            <a:extLst>
              <a:ext uri="{FF2B5EF4-FFF2-40B4-BE49-F238E27FC236}">
                <a16:creationId xmlns:a16="http://schemas.microsoft.com/office/drawing/2014/main" id="{ADD8954D-7871-2647-99A3-49714D8A6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9864" y="4314825"/>
            <a:ext cx="21177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listens and </a:t>
            </a:r>
            <a:r>
              <a:rPr lang="en-CA" altLang="en-US" sz="1500" b="1">
                <a:solidFill>
                  <a:srgbClr val="FF0000"/>
                </a:solidFill>
              </a:rPr>
              <a:t>takes notes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C</a:t>
            </a:r>
            <a:r>
              <a:rPr lang="en-CA" altLang="en-US" sz="1500"/>
              <a:t> does not talk </a:t>
            </a:r>
          </a:p>
        </p:txBody>
      </p:sp>
      <p:sp>
        <p:nvSpPr>
          <p:cNvPr id="22537" name="TextBox 11">
            <a:extLst>
              <a:ext uri="{FF2B5EF4-FFF2-40B4-BE49-F238E27FC236}">
                <a16:creationId xmlns:a16="http://schemas.microsoft.com/office/drawing/2014/main" id="{BC3FF00E-202A-8E46-A7FC-D500E60415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389" y="4449764"/>
            <a:ext cx="142398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5143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defTabSz="51435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defTabSz="51435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defTabSz="51435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51435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CA" altLang="en-US" sz="1500" b="1"/>
              <a:t>B</a:t>
            </a:r>
            <a:r>
              <a:rPr lang="en-CA" altLang="en-US" sz="1500"/>
              <a:t> listens and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CA" altLang="en-US" sz="1500"/>
              <a:t>prepares to ask 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73D6D0-EDBE-0645-801F-30C636509C53}"/>
              </a:ext>
            </a:extLst>
          </p:cNvPr>
          <p:cNvSpPr/>
          <p:nvPr/>
        </p:nvSpPr>
        <p:spPr>
          <a:xfrm>
            <a:off x="5951538" y="2397126"/>
            <a:ext cx="1135062" cy="8683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14350">
              <a:defRPr/>
            </a:pPr>
            <a:endParaRPr lang="en-CA" sz="101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911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805</Words>
  <Application>Microsoft Macintosh PowerPoint</Application>
  <PresentationFormat>Widescreen</PresentationFormat>
  <Paragraphs>130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Gulim</vt:lpstr>
      <vt:lpstr>맑은 고딕</vt:lpstr>
      <vt:lpstr>ＭＳ Ｐゴシック</vt:lpstr>
      <vt:lpstr>Arial</vt:lpstr>
      <vt:lpstr>Calibri</vt:lpstr>
      <vt:lpstr>Calibri Light</vt:lpstr>
      <vt:lpstr>Microsoft Sans Serif</vt:lpstr>
      <vt:lpstr>1_Office Theme</vt:lpstr>
      <vt:lpstr>PowerPoint Presentation</vt:lpstr>
      <vt:lpstr>Week 10 schedule</vt:lpstr>
      <vt:lpstr>0. Midterm checking of answers</vt:lpstr>
      <vt:lpstr>1. Music Journal #6 </vt:lpstr>
      <vt:lpstr>2. Peer Review Circles for CE-D1</vt:lpstr>
      <vt:lpstr>Preparation Step1: Get into groups </vt:lpstr>
      <vt:lpstr>Preparation, step 2: Prepare your reader </vt:lpstr>
      <vt:lpstr>Preparation part 3: Reading and Thinking  (1’ prep and 5’ for reading both papers) </vt:lpstr>
      <vt:lpstr>ROUND 1, step 1  (Reader’s 2-minute monologue) </vt:lpstr>
      <vt:lpstr>Round 1, Step 2  (Reader and Listener Q &amp; A for 4 minutes) </vt:lpstr>
      <vt:lpstr>Round 1, Step 3  (Writer responds and all members discuss for 4 minutes)</vt:lpstr>
      <vt:lpstr>Let’s read again (4’) (B and C skim over A’s paper))</vt:lpstr>
      <vt:lpstr>ROUND 2, step 1  (Reader’s 2-min monologue) </vt:lpstr>
      <vt:lpstr>Round 2, Step 2  (Reader and Listener Q &amp; A for 4 minutes) </vt:lpstr>
      <vt:lpstr>Round 2, Step 3  (Writer responds and all members discuss for 4 minutes) </vt:lpstr>
      <vt:lpstr>Read once more (4’): A &amp; C skim B’s paper</vt:lpstr>
      <vt:lpstr>ROUND 3, step 1  (Reader’s 2-minute monologue) </vt:lpstr>
      <vt:lpstr>Round 3, Step 2  (Reader and Listener Q &amp; A for 4 minutes) </vt:lpstr>
      <vt:lpstr>Round 3, Step 3  (Writer responds and all members discuss for 4 minutes) </vt:lpstr>
      <vt:lpstr>Homework – Due Week 11</vt:lpstr>
      <vt:lpstr>Homework – Due Week 12 (con’t)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Jobbitt</dc:creator>
  <cp:lastModifiedBy>Todd Jobbitt</cp:lastModifiedBy>
  <cp:revision>30</cp:revision>
  <cp:lastPrinted>2021-04-22T03:40:31Z</cp:lastPrinted>
  <dcterms:created xsi:type="dcterms:W3CDTF">2021-03-18T01:11:41Z</dcterms:created>
  <dcterms:modified xsi:type="dcterms:W3CDTF">2023-04-26T15:07:35Z</dcterms:modified>
</cp:coreProperties>
</file>